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96" r:id="rId3"/>
    <p:sldId id="274" r:id="rId4"/>
    <p:sldId id="275" r:id="rId5"/>
    <p:sldId id="276" r:id="rId6"/>
    <p:sldId id="27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97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57" r:id="rId36"/>
    <p:sldId id="258" r:id="rId37"/>
    <p:sldId id="259" r:id="rId38"/>
    <p:sldId id="260" r:id="rId39"/>
    <p:sldId id="261" r:id="rId40"/>
    <p:sldId id="263" r:id="rId41"/>
    <p:sldId id="264" r:id="rId42"/>
    <p:sldId id="265" r:id="rId43"/>
    <p:sldId id="266" r:id="rId44"/>
    <p:sldId id="267" r:id="rId45"/>
    <p:sldId id="269" r:id="rId46"/>
    <p:sldId id="270" r:id="rId47"/>
    <p:sldId id="307" r:id="rId48"/>
    <p:sldId id="308" r:id="rId49"/>
    <p:sldId id="309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1A8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353F1-1831-41C6-B5CC-214D05D9DA11}" type="datetimeFigureOut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BC7F3-055C-4D80-9578-AAF2503667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BC7F3-055C-4D80-9578-AAF25036679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BC7F3-055C-4D80-9578-AAF25036679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66D1B-7DD9-42CB-B9C6-AFBAA842910E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414-9721-42B8-9AB6-5D5AC4957818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C319-F2C1-400C-BFC8-A98947952FCB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092AA-8E15-4532-900B-124401155D2B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C25FB-56B5-4830-8682-5F55F906CBC1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709F-F619-48CD-9D9D-BB2ED5965C10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80F8E-B354-428D-86B9-03576A49517A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CD599-74C0-4A77-9366-77FA6952C096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C3B7-DD44-4003-B2DE-A77A4340E10B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11FEC-889A-4B3F-B547-642C524050BD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194B-577A-4946-B4B0-A320F68FAB29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1A4E169-950A-456D-871B-D9D5442A52CE}" type="datetime1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8458200" cy="122237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讲  </a:t>
            </a:r>
            <a:r>
              <a:rPr lang="zh-CN" altLang="en-US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市场购买者行为与营销调研</a:t>
            </a:r>
            <a:endParaRPr lang="zh-CN" altLang="en-US" dirty="0">
              <a:solidFill>
                <a:srgbClr val="0070C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上海财经大学商学院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曾晓洋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680304"/>
            <a:ext cx="3024336" cy="217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3" y="2564904"/>
            <a:ext cx="295232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学习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56483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95736" y="764704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学习是由经验改变行为的过程。是通过驱动力、刺激物、诱因、反应和强化等环节之间相互作用而形成的。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情感</a:t>
            </a:r>
          </a:p>
        </p:txBody>
      </p:sp>
      <p:pic>
        <p:nvPicPr>
          <p:cNvPr id="4" name="Picture 2" descr="http://cache.kotaku.com/assets/resources/2008/04/happycubesadcu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954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情感营销对消费者决策的作用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428736"/>
            <a:ext cx="5872163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5072074"/>
            <a:ext cx="8643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爱她，就给她吃哈根达斯！</a:t>
            </a:r>
            <a:r>
              <a:rPr lang="en-US" altLang="zh-CN" sz="3200" dirty="0" smtClean="0">
                <a:solidFill>
                  <a:srgbClr val="0070C0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 smtClean="0">
                <a:solidFill>
                  <a:srgbClr val="0070C0"/>
                </a:solidFill>
                <a:latin typeface="+mj-ea"/>
                <a:ea typeface="+mj-ea"/>
              </a:rPr>
              <a:t>哈根达斯</a:t>
            </a:r>
            <a:endParaRPr lang="zh-CN" altLang="en-US" sz="3200" dirty="0" smtClean="0"/>
          </a:p>
          <a:p>
            <a:r>
              <a:rPr lang="zh-CN" altLang="en-US" sz="3200" dirty="0" smtClean="0"/>
              <a:t> 任他岁月悠悠，好车永远风流！</a:t>
            </a:r>
            <a:r>
              <a:rPr lang="en-US" altLang="zh-CN" sz="3200" dirty="0" smtClean="0">
                <a:solidFill>
                  <a:srgbClr val="0070C0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 smtClean="0">
                <a:solidFill>
                  <a:srgbClr val="0070C0"/>
                </a:solidFill>
                <a:latin typeface="+mj-ea"/>
                <a:ea typeface="+mj-ea"/>
              </a:rPr>
              <a:t>劳斯莱斯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记忆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219200" y="1600200"/>
            <a:ext cx="289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短期记忆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219200" y="2667000"/>
            <a:ext cx="289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华文行楷" pitchFamily="2" charset="-122"/>
                <a:ea typeface="华文行楷" pitchFamily="2" charset="-122"/>
              </a:rPr>
              <a:t>长期记忆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981200" y="3429000"/>
            <a:ext cx="441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华文行楷" pitchFamily="2" charset="-122"/>
                <a:ea typeface="华文行楷" pitchFamily="2" charset="-122"/>
              </a:rPr>
              <a:t>联想网络记忆模型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339752" y="4293096"/>
            <a:ext cx="2895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dirty="0">
                <a:latin typeface="华文行楷" pitchFamily="2" charset="-122"/>
                <a:ea typeface="华文行楷" pitchFamily="2" charset="-122"/>
              </a:rPr>
              <a:t>品牌联想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514600" y="5257800"/>
            <a:ext cx="289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心理地图</a:t>
            </a:r>
          </a:p>
        </p:txBody>
      </p:sp>
      <p:sp>
        <p:nvSpPr>
          <p:cNvPr id="9" name="太阳形 8"/>
          <p:cNvSpPr/>
          <p:nvPr/>
        </p:nvSpPr>
        <p:spPr>
          <a:xfrm>
            <a:off x="3657600" y="533400"/>
            <a:ext cx="533400" cy="533400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心理地图举例：国家农场保险公司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785938"/>
            <a:ext cx="6143625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13126" t="48438" r="39375" b="11719"/>
          <a:stretch>
            <a:fillRect/>
          </a:stretch>
        </p:blipFill>
        <p:spPr bwMode="auto">
          <a:xfrm>
            <a:off x="1143000" y="1752600"/>
            <a:ext cx="5791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14400" y="274638"/>
            <a:ext cx="7924800" cy="94456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C00000"/>
                </a:solidFill>
                <a:effectLst>
                  <a:reflection blurRad="12700" stA="48000" endA="300" endPos="55000" dir="5400000" sy="-90000" algn="bl" rotWithShape="0"/>
                </a:effectLst>
                <a:latin typeface="华文琥珀" pitchFamily="2" charset="-122"/>
                <a:ea typeface="华文琥珀" pitchFamily="2" charset="-122"/>
                <a:cs typeface="+mj-cs"/>
              </a:rPr>
              <a:t>消费者购买过程</a:t>
            </a:r>
            <a:endParaRPr kumimoji="0" lang="en-US" altLang="zh-CN" sz="3600" b="0" i="0" u="none" strike="noStrike" kern="1200" cap="all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华文琥珀" pitchFamily="2" charset="-122"/>
              <a:ea typeface="华文琥珀" pitchFamily="2" charset="-122"/>
              <a:cs typeface="+mj-cs"/>
            </a:endParaRPr>
          </a:p>
        </p:txBody>
      </p:sp>
      <p:sp>
        <p:nvSpPr>
          <p:cNvPr id="4" name="Rounded Rectangle 4"/>
          <p:cNvSpPr/>
          <p:nvPr/>
        </p:nvSpPr>
        <p:spPr>
          <a:xfrm>
            <a:off x="2514600" y="1600200"/>
            <a:ext cx="37338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问题认知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2514600" y="2438400"/>
            <a:ext cx="37338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信息搜索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2514600" y="3276600"/>
            <a:ext cx="37338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方案评估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2514600" y="4114800"/>
            <a:ext cx="37338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购买决策</a:t>
            </a:r>
          </a:p>
        </p:txBody>
      </p:sp>
      <p:sp>
        <p:nvSpPr>
          <p:cNvPr id="8" name="Rounded Rectangle 8"/>
          <p:cNvSpPr/>
          <p:nvPr/>
        </p:nvSpPr>
        <p:spPr>
          <a:xfrm>
            <a:off x="2514600" y="4953000"/>
            <a:ext cx="37338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solidFill>
                  <a:schemeClr val="tx1"/>
                </a:solidFill>
                <a:ea typeface="宋体" charset="-122"/>
              </a:rPr>
              <a:t>购后行为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427984" y="2204864"/>
            <a:ext cx="0" cy="228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355976" y="3068960"/>
            <a:ext cx="0" cy="228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355976" y="3861048"/>
            <a:ext cx="0" cy="228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355976" y="4725144"/>
            <a:ext cx="0" cy="228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55576" y="692696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charset="-122"/>
                <a:cs typeface="+mj-cs"/>
              </a:rPr>
              <a:t>消费者决策过程中的信息来源</a:t>
            </a:r>
          </a:p>
        </p:txBody>
      </p:sp>
      <p:sp>
        <p:nvSpPr>
          <p:cNvPr id="4" name="Rounded Rectangle 4"/>
          <p:cNvSpPr/>
          <p:nvPr/>
        </p:nvSpPr>
        <p:spPr>
          <a:xfrm>
            <a:off x="4267200" y="2057400"/>
            <a:ext cx="23622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商业的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1676400" y="2057400"/>
            <a:ext cx="23622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个人的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1676400" y="3124200"/>
            <a:ext cx="23622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公共的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4267200" y="3124200"/>
            <a:ext cx="23622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经验的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charset="-122"/>
                <a:cs typeface="+mj-cs"/>
              </a:rPr>
              <a:t>消费者决策过程中相继考虑的品牌组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6781800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25" t="56250" r="22501" b="11719"/>
          <a:stretch>
            <a:fillRect/>
          </a:stretch>
        </p:blipFill>
        <p:spPr bwMode="auto">
          <a:xfrm>
            <a:off x="838200" y="1981200"/>
            <a:ext cx="693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55576" y="908720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charset="-122"/>
                <a:cs typeface="+mj-cs"/>
              </a:rPr>
              <a:t>某消费者笔记本电脑的品牌信念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90800"/>
            <a:ext cx="731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13750" t="59375" r="23125" b="13281"/>
          <a:stretch>
            <a:fillRect/>
          </a:stretch>
        </p:blipFill>
        <p:spPr bwMode="auto">
          <a:xfrm>
            <a:off x="381000" y="2057400"/>
            <a:ext cx="7696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0" y="274638"/>
            <a:ext cx="7986464" cy="124936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charset="-122"/>
                <a:cs typeface="+mj-cs"/>
              </a:rPr>
              <a:t>对可供选择方案的评价和购买决策之间的步骤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 l="6876" t="32813" r="65625" b="12500"/>
          <a:stretch>
            <a:fillRect/>
          </a:stretch>
        </p:blipFill>
        <p:spPr bwMode="auto">
          <a:xfrm>
            <a:off x="1763688" y="1772816"/>
            <a:ext cx="468052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576" y="764704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一</a:t>
            </a:r>
            <a:r>
              <a:rPr lang="en-US" altLang="zh-CN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. </a:t>
            </a:r>
            <a:r>
              <a:rPr lang="zh-CN" altLang="en-US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分析消费者市场</a:t>
            </a:r>
            <a:endParaRPr lang="zh-CN" altLang="en-US" sz="5400" dirty="0">
              <a:solidFill>
                <a:srgbClr val="0070C0"/>
              </a:solidFill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8788" y="3675699"/>
            <a:ext cx="4275212" cy="31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all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charset="-122"/>
                <a:cs typeface="+mj-cs"/>
              </a:rPr>
              <a:t>感知风险</a:t>
            </a:r>
          </a:p>
        </p:txBody>
      </p:sp>
      <p:sp>
        <p:nvSpPr>
          <p:cNvPr id="4" name="Rectangle 10"/>
          <p:cNvSpPr txBox="1">
            <a:spLocks noChangeArrowheads="1"/>
          </p:cNvSpPr>
          <p:nvPr/>
        </p:nvSpPr>
        <p:spPr>
          <a:xfrm>
            <a:off x="533400" y="1600200"/>
            <a:ext cx="79248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功能风险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身体风险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金融风险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社会风险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心理风险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时间风险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752600"/>
            <a:ext cx="43672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charset="-122"/>
                <a:cs typeface="+mj-cs"/>
              </a:rPr>
              <a:t>消费者是怎样使用或处置产品的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772816"/>
            <a:ext cx="6543675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13126" t="25781" r="25000" b="34375"/>
          <a:stretch>
            <a:fillRect/>
          </a:stretch>
        </p:blipFill>
        <p:spPr bwMode="auto">
          <a:xfrm>
            <a:off x="1043608" y="1628800"/>
            <a:ext cx="7543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all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购买行为的类型</a:t>
            </a:r>
          </a:p>
        </p:txBody>
      </p:sp>
      <p:graphicFrame>
        <p:nvGraphicFramePr>
          <p:cNvPr id="6" name="Group 32"/>
          <p:cNvGraphicFramePr>
            <a:graphicFrameLocks noGrp="1"/>
          </p:cNvGraphicFramePr>
          <p:nvPr/>
        </p:nvGraphicFramePr>
        <p:xfrm>
          <a:off x="2555875" y="2852738"/>
          <a:ext cx="4038600" cy="2514600"/>
        </p:xfrm>
        <a:graphic>
          <a:graphicData uri="http://schemas.openxmlformats.org/drawingml/2006/table">
            <a:tbl>
              <a:tblPr/>
              <a:tblGrid>
                <a:gridCol w="838200"/>
                <a:gridCol w="1651000"/>
                <a:gridCol w="15494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</a:t>
                      </a:r>
                      <a:endParaRPr kumimoji="1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</a:tr>
              <a:tr h="908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</a:tr>
              <a:tr h="920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5E9EFF"/>
                        </a:gs>
                        <a:gs pos="39999">
                          <a:srgbClr val="85C2FF"/>
                        </a:gs>
                        <a:gs pos="70000">
                          <a:srgbClr val="C4D6EB"/>
                        </a:gs>
                        <a:gs pos="100000">
                          <a:srgbClr val="FFEBFA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3419475" y="2133600"/>
            <a:ext cx="2317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latin typeface="Times New Roman" pitchFamily="18" charset="0"/>
                <a:ea typeface="仿宋_GB2312" pitchFamily="49" charset="-122"/>
              </a:rPr>
              <a:t>购买者介入程度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1571625" y="3657600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latin typeface="Times New Roman" pitchFamily="18" charset="0"/>
                <a:ea typeface="仿宋_GB2312" pitchFamily="49" charset="-122"/>
              </a:rPr>
              <a:t>不同</a:t>
            </a:r>
          </a:p>
          <a:p>
            <a:pPr eaLnBrk="1" hangingPunct="1"/>
            <a:r>
              <a:rPr kumimoji="1" lang="zh-CN" altLang="en-US" sz="2400" b="1">
                <a:latin typeface="Times New Roman" pitchFamily="18" charset="0"/>
                <a:ea typeface="仿宋_GB2312" pitchFamily="49" charset="-122"/>
              </a:rPr>
              <a:t>品牌</a:t>
            </a:r>
          </a:p>
          <a:p>
            <a:pPr eaLnBrk="1" hangingPunct="1"/>
            <a:r>
              <a:rPr kumimoji="1" lang="zh-CN" altLang="en-US" sz="2400" b="1">
                <a:latin typeface="Times New Roman" pitchFamily="18" charset="0"/>
                <a:ea typeface="仿宋_GB2312" pitchFamily="49" charset="-122"/>
              </a:rPr>
              <a:t>差异</a:t>
            </a: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2790825" y="3733800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latin typeface="Times New Roman" pitchFamily="18" charset="0"/>
              </a:rPr>
              <a:t>高</a:t>
            </a:r>
          </a:p>
        </p:txBody>
      </p:sp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2790825" y="4572000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>
                <a:latin typeface="Times New Roman" pitchFamily="18" charset="0"/>
              </a:rPr>
              <a:t>低</a:t>
            </a:r>
          </a:p>
        </p:txBody>
      </p:sp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3933825" y="2971800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400" b="1"/>
              <a:t>高</a:t>
            </a:r>
          </a:p>
        </p:txBody>
      </p:sp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3625850" y="3581400"/>
            <a:ext cx="1206500" cy="71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复杂性</a:t>
            </a:r>
          </a:p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购买行为</a:t>
            </a: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3702050" y="4495800"/>
            <a:ext cx="1206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平衡性</a:t>
            </a:r>
          </a:p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购买行为</a:t>
            </a:r>
          </a:p>
        </p:txBody>
      </p:sp>
      <p:sp>
        <p:nvSpPr>
          <p:cNvPr id="14" name="Text Box 30"/>
          <p:cNvSpPr txBox="1">
            <a:spLocks noChangeArrowheads="1"/>
          </p:cNvSpPr>
          <p:nvPr/>
        </p:nvSpPr>
        <p:spPr bwMode="auto">
          <a:xfrm>
            <a:off x="5226050" y="3581400"/>
            <a:ext cx="1206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变化性</a:t>
            </a:r>
          </a:p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购买行为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226050" y="4495800"/>
            <a:ext cx="1206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习惯性</a:t>
            </a:r>
          </a:p>
          <a:p>
            <a:pPr algn="ctr" eaLnBrk="1" hangingPunct="1"/>
            <a:r>
              <a:rPr kumimoji="1" lang="zh-CN" altLang="en-US" sz="2000" b="1" dirty="0">
                <a:latin typeface="Times New Roman" pitchFamily="18" charset="0"/>
              </a:rPr>
              <a:t>购买行为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03648" y="2564904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二</a:t>
            </a:r>
            <a:r>
              <a:rPr lang="en-US" altLang="zh-CN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. </a:t>
            </a:r>
            <a:r>
              <a:rPr lang="zh-CN" altLang="en-US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分析组织市场</a:t>
            </a:r>
            <a:endParaRPr lang="zh-CN" altLang="en-US" sz="5400" dirty="0">
              <a:solidFill>
                <a:srgbClr val="0070C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3600" b="1" cap="all" dirty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组织市场的含义和类别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5800" y="207168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组织市场：购买商品或服务以用于生产性消费，以及转卖、出租，或用于其他非生活性消费的企业或社会团体。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zh-CN" altLang="en-US" sz="3600" b="1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3348038" y="3500438"/>
            <a:ext cx="2663825" cy="2735262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/>
              <a:t>组织</a:t>
            </a:r>
          </a:p>
          <a:p>
            <a:pPr algn="ctr"/>
            <a:r>
              <a:rPr lang="zh-CN" altLang="en-US" b="1"/>
              <a:t>市场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211638" y="3644900"/>
            <a:ext cx="865187" cy="792163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/>
              <a:t>生产者</a:t>
            </a:r>
          </a:p>
          <a:p>
            <a:pPr algn="ctr"/>
            <a:r>
              <a:rPr lang="zh-CN" altLang="en-US" b="1"/>
              <a:t>市场</a:t>
            </a: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3492500" y="4437063"/>
            <a:ext cx="865188" cy="792162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/>
              <a:t>非盈利</a:t>
            </a:r>
          </a:p>
          <a:p>
            <a:pPr algn="ctr"/>
            <a:r>
              <a:rPr lang="zh-CN" altLang="en-US" b="1"/>
              <a:t>组织</a:t>
            </a: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4211638" y="5229225"/>
            <a:ext cx="865187" cy="792163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 dirty="0"/>
              <a:t>政府</a:t>
            </a:r>
          </a:p>
          <a:p>
            <a:pPr algn="ctr"/>
            <a:r>
              <a:rPr lang="zh-CN" altLang="en-US" b="1" dirty="0"/>
              <a:t>采购</a:t>
            </a: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5003800" y="4437063"/>
            <a:ext cx="865188" cy="792162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/>
              <a:t>中间商</a:t>
            </a:r>
          </a:p>
          <a:p>
            <a:pPr algn="ctr"/>
            <a:r>
              <a:rPr lang="zh-CN" altLang="en-US" b="1"/>
              <a:t>市场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组织市场购买行为特点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主体少，规模大；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地域相对集中；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人员推销为主；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直接销售为主；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专业化采购；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衍生需求，波动大；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需求弹性小；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互惠购买原则；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租售现象多；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需要谈判与投标。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组织采购类型</a:t>
            </a:r>
          </a:p>
        </p:txBody>
      </p:sp>
      <p:sp>
        <p:nvSpPr>
          <p:cNvPr id="4" name="Rounded Rectangle 4"/>
          <p:cNvSpPr/>
          <p:nvPr/>
        </p:nvSpPr>
        <p:spPr>
          <a:xfrm>
            <a:off x="1905000" y="1828800"/>
            <a:ext cx="4800600" cy="838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直接重购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1905000" y="2895600"/>
            <a:ext cx="4800600" cy="838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修正重购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1905000" y="3962400"/>
            <a:ext cx="4800600" cy="838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ea typeface="宋体" charset="-122"/>
              </a:rPr>
              <a:t>新任务采购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3528" y="332656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采购中心购买决策中的角色</a:t>
            </a:r>
          </a:p>
        </p:txBody>
      </p:sp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179512" y="1196752"/>
            <a:ext cx="288032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发起者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使用者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影响者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决定者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批准者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采购者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守门者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779912" y="2204864"/>
            <a:ext cx="468052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营销者关注的是：</a:t>
            </a: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3491880" y="3356992"/>
            <a:ext cx="5652120" cy="302433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谁是主要决定的参与者？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他们影响什么决定？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他们的影响水平多高？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他们使用什么样的评价标准？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组织购买者采购过程中的各阶段：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3400" y="1600200"/>
            <a:ext cx="79248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问题识别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需要说明</a:t>
            </a:r>
            <a:r>
              <a:rPr lang="zh-CN" altLang="en-US" sz="16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（对可靠性、耐用性、价格等特征总体描述）</a:t>
            </a:r>
            <a:endParaRPr lang="en-US" altLang="zh-CN" sz="16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产品规格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寻找供应商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征求供应商计划书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供应商选择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常规订单规格</a:t>
            </a:r>
            <a:endParaRPr lang="en-US" altLang="zh-CN" sz="3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lang="zh-CN" altLang="en-US" sz="3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绩效评估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899592" y="548680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宋体" pitchFamily="2" charset="-122"/>
                <a:cs typeface="+mj-cs"/>
              </a:rPr>
              <a:t> </a:t>
            </a: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采购方格框架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 l="24374" t="61719" r="30626" b="10156"/>
          <a:stretch>
            <a:fillRect/>
          </a:stretch>
        </p:blipFill>
        <p:spPr bwMode="auto">
          <a:xfrm>
            <a:off x="539552" y="1484784"/>
            <a:ext cx="8001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页脚占位符 3"/>
          <p:cNvSpPr txBox="1">
            <a:spLocks noGrp="1" noChangeArrowheads="1"/>
          </p:cNvSpPr>
          <p:nvPr/>
        </p:nvSpPr>
        <p:spPr bwMode="auto">
          <a:xfrm>
            <a:off x="7046913" y="63817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   </a:t>
            </a:r>
          </a:p>
          <a:p>
            <a:r>
              <a:rPr lang="en-US" altLang="zh-CN"/>
              <a:t>   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619250" y="1844675"/>
            <a:ext cx="6192838" cy="3959225"/>
            <a:chOff x="0" y="0"/>
            <a:chExt cx="4536" cy="2948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796" y="747"/>
              <a:ext cx="1193" cy="522"/>
            </a:xfrm>
            <a:custGeom>
              <a:avLst/>
              <a:gdLst>
                <a:gd name="T0" fmla="*/ 38 w 2061"/>
                <a:gd name="T1" fmla="*/ 175 h 1556"/>
                <a:gd name="T2" fmla="*/ 79 w 2061"/>
                <a:gd name="T3" fmla="*/ 175 h 1556"/>
                <a:gd name="T4" fmla="*/ 122 w 2061"/>
                <a:gd name="T5" fmla="*/ 174 h 1556"/>
                <a:gd name="T6" fmla="*/ 162 w 2061"/>
                <a:gd name="T7" fmla="*/ 171 h 1556"/>
                <a:gd name="T8" fmla="*/ 208 w 2061"/>
                <a:gd name="T9" fmla="*/ 166 h 1556"/>
                <a:gd name="T10" fmla="*/ 252 w 2061"/>
                <a:gd name="T11" fmla="*/ 159 h 1556"/>
                <a:gd name="T12" fmla="*/ 299 w 2061"/>
                <a:gd name="T13" fmla="*/ 149 h 1556"/>
                <a:gd name="T14" fmla="*/ 340 w 2061"/>
                <a:gd name="T15" fmla="*/ 139 h 1556"/>
                <a:gd name="T16" fmla="*/ 380 w 2061"/>
                <a:gd name="T17" fmla="*/ 128 h 1556"/>
                <a:gd name="T18" fmla="*/ 420 w 2061"/>
                <a:gd name="T19" fmla="*/ 117 h 1556"/>
                <a:gd name="T20" fmla="*/ 458 w 2061"/>
                <a:gd name="T21" fmla="*/ 105 h 1556"/>
                <a:gd name="T22" fmla="*/ 494 w 2061"/>
                <a:gd name="T23" fmla="*/ 90 h 1556"/>
                <a:gd name="T24" fmla="*/ 524 w 2061"/>
                <a:gd name="T25" fmla="*/ 75 h 1556"/>
                <a:gd name="T26" fmla="*/ 545 w 2061"/>
                <a:gd name="T27" fmla="*/ 61 h 1556"/>
                <a:gd name="T28" fmla="*/ 668 w 2061"/>
                <a:gd name="T29" fmla="*/ 66 h 1556"/>
                <a:gd name="T30" fmla="*/ 628 w 2061"/>
                <a:gd name="T31" fmla="*/ 57 h 1556"/>
                <a:gd name="T32" fmla="*/ 598 w 2061"/>
                <a:gd name="T33" fmla="*/ 48 h 1556"/>
                <a:gd name="T34" fmla="*/ 574 w 2061"/>
                <a:gd name="T35" fmla="*/ 40 h 1556"/>
                <a:gd name="T36" fmla="*/ 549 w 2061"/>
                <a:gd name="T37" fmla="*/ 31 h 1556"/>
                <a:gd name="T38" fmla="*/ 520 w 2061"/>
                <a:gd name="T39" fmla="*/ 19 h 1556"/>
                <a:gd name="T40" fmla="*/ 494 w 2061"/>
                <a:gd name="T41" fmla="*/ 6 h 1556"/>
                <a:gd name="T42" fmla="*/ 472 w 2061"/>
                <a:gd name="T43" fmla="*/ 2 h 1556"/>
                <a:gd name="T44" fmla="*/ 448 w 2061"/>
                <a:gd name="T45" fmla="*/ 8 h 1556"/>
                <a:gd name="T46" fmla="*/ 419 w 2061"/>
                <a:gd name="T47" fmla="*/ 14 h 1556"/>
                <a:gd name="T48" fmla="*/ 394 w 2061"/>
                <a:gd name="T49" fmla="*/ 18 h 1556"/>
                <a:gd name="T50" fmla="*/ 363 w 2061"/>
                <a:gd name="T51" fmla="*/ 22 h 1556"/>
                <a:gd name="T52" fmla="*/ 332 w 2061"/>
                <a:gd name="T53" fmla="*/ 27 h 1556"/>
                <a:gd name="T54" fmla="*/ 302 w 2061"/>
                <a:gd name="T55" fmla="*/ 30 h 1556"/>
                <a:gd name="T56" fmla="*/ 274 w 2061"/>
                <a:gd name="T57" fmla="*/ 33 h 1556"/>
                <a:gd name="T58" fmla="*/ 236 w 2061"/>
                <a:gd name="T59" fmla="*/ 36 h 1556"/>
                <a:gd name="T60" fmla="*/ 377 w 2061"/>
                <a:gd name="T61" fmla="*/ 59 h 1556"/>
                <a:gd name="T62" fmla="*/ 343 w 2061"/>
                <a:gd name="T63" fmla="*/ 81 h 1556"/>
                <a:gd name="T64" fmla="*/ 318 w 2061"/>
                <a:gd name="T65" fmla="*/ 94 h 1556"/>
                <a:gd name="T66" fmla="*/ 281 w 2061"/>
                <a:gd name="T67" fmla="*/ 111 h 1556"/>
                <a:gd name="T68" fmla="*/ 250 w 2061"/>
                <a:gd name="T69" fmla="*/ 125 h 1556"/>
                <a:gd name="T70" fmla="*/ 225 w 2061"/>
                <a:gd name="T71" fmla="*/ 135 h 1556"/>
                <a:gd name="T72" fmla="*/ 193 w 2061"/>
                <a:gd name="T73" fmla="*/ 145 h 1556"/>
                <a:gd name="T74" fmla="*/ 160 w 2061"/>
                <a:gd name="T75" fmla="*/ 153 h 1556"/>
                <a:gd name="T76" fmla="*/ 122 w 2061"/>
                <a:gd name="T77" fmla="*/ 160 h 1556"/>
                <a:gd name="T78" fmla="*/ 80 w 2061"/>
                <a:gd name="T79" fmla="*/ 166 h 1556"/>
                <a:gd name="T80" fmla="*/ 36 w 2061"/>
                <a:gd name="T81" fmla="*/ 170 h 15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61" h="1556">
                  <a:moveTo>
                    <a:pt x="0" y="1544"/>
                  </a:moveTo>
                  <a:lnTo>
                    <a:pt x="112" y="1555"/>
                  </a:lnTo>
                  <a:lnTo>
                    <a:pt x="170" y="1555"/>
                  </a:lnTo>
                  <a:lnTo>
                    <a:pt x="237" y="1555"/>
                  </a:lnTo>
                  <a:lnTo>
                    <a:pt x="300" y="1551"/>
                  </a:lnTo>
                  <a:lnTo>
                    <a:pt x="365" y="1544"/>
                  </a:lnTo>
                  <a:lnTo>
                    <a:pt x="427" y="1533"/>
                  </a:lnTo>
                  <a:lnTo>
                    <a:pt x="484" y="1519"/>
                  </a:lnTo>
                  <a:lnTo>
                    <a:pt x="547" y="1501"/>
                  </a:lnTo>
                  <a:lnTo>
                    <a:pt x="622" y="1472"/>
                  </a:lnTo>
                  <a:lnTo>
                    <a:pt x="689" y="1439"/>
                  </a:lnTo>
                  <a:lnTo>
                    <a:pt x="754" y="1410"/>
                  </a:lnTo>
                  <a:lnTo>
                    <a:pt x="824" y="1371"/>
                  </a:lnTo>
                  <a:lnTo>
                    <a:pt x="891" y="1324"/>
                  </a:lnTo>
                  <a:lnTo>
                    <a:pt x="959" y="1280"/>
                  </a:lnTo>
                  <a:lnTo>
                    <a:pt x="1016" y="1233"/>
                  </a:lnTo>
                  <a:lnTo>
                    <a:pt x="1081" y="1190"/>
                  </a:lnTo>
                  <a:lnTo>
                    <a:pt x="1134" y="1143"/>
                  </a:lnTo>
                  <a:lnTo>
                    <a:pt x="1194" y="1092"/>
                  </a:lnTo>
                  <a:lnTo>
                    <a:pt x="1253" y="1041"/>
                  </a:lnTo>
                  <a:lnTo>
                    <a:pt x="1313" y="980"/>
                  </a:lnTo>
                  <a:lnTo>
                    <a:pt x="1366" y="929"/>
                  </a:lnTo>
                  <a:lnTo>
                    <a:pt x="1423" y="861"/>
                  </a:lnTo>
                  <a:lnTo>
                    <a:pt x="1476" y="799"/>
                  </a:lnTo>
                  <a:lnTo>
                    <a:pt x="1523" y="734"/>
                  </a:lnTo>
                  <a:lnTo>
                    <a:pt x="1566" y="665"/>
                  </a:lnTo>
                  <a:lnTo>
                    <a:pt x="1598" y="608"/>
                  </a:lnTo>
                  <a:lnTo>
                    <a:pt x="1626" y="546"/>
                  </a:lnTo>
                  <a:lnTo>
                    <a:pt x="2060" y="629"/>
                  </a:lnTo>
                  <a:lnTo>
                    <a:pt x="1993" y="586"/>
                  </a:lnTo>
                  <a:lnTo>
                    <a:pt x="1940" y="546"/>
                  </a:lnTo>
                  <a:lnTo>
                    <a:pt x="1875" y="506"/>
                  </a:lnTo>
                  <a:lnTo>
                    <a:pt x="1828" y="467"/>
                  </a:lnTo>
                  <a:lnTo>
                    <a:pt x="1785" y="427"/>
                  </a:lnTo>
                  <a:lnTo>
                    <a:pt x="1748" y="398"/>
                  </a:lnTo>
                  <a:lnTo>
                    <a:pt x="1713" y="354"/>
                  </a:lnTo>
                  <a:lnTo>
                    <a:pt x="1675" y="318"/>
                  </a:lnTo>
                  <a:lnTo>
                    <a:pt x="1638" y="275"/>
                  </a:lnTo>
                  <a:lnTo>
                    <a:pt x="1596" y="221"/>
                  </a:lnTo>
                  <a:lnTo>
                    <a:pt x="1551" y="166"/>
                  </a:lnTo>
                  <a:lnTo>
                    <a:pt x="1513" y="112"/>
                  </a:lnTo>
                  <a:lnTo>
                    <a:pt x="1473" y="51"/>
                  </a:lnTo>
                  <a:lnTo>
                    <a:pt x="1441" y="0"/>
                  </a:lnTo>
                  <a:lnTo>
                    <a:pt x="1408" y="18"/>
                  </a:lnTo>
                  <a:lnTo>
                    <a:pt x="1373" y="47"/>
                  </a:lnTo>
                  <a:lnTo>
                    <a:pt x="1338" y="72"/>
                  </a:lnTo>
                  <a:lnTo>
                    <a:pt x="1296" y="98"/>
                  </a:lnTo>
                  <a:lnTo>
                    <a:pt x="1251" y="127"/>
                  </a:lnTo>
                  <a:lnTo>
                    <a:pt x="1211" y="145"/>
                  </a:lnTo>
                  <a:lnTo>
                    <a:pt x="1174" y="163"/>
                  </a:lnTo>
                  <a:lnTo>
                    <a:pt x="1129" y="184"/>
                  </a:lnTo>
                  <a:lnTo>
                    <a:pt x="1084" y="199"/>
                  </a:lnTo>
                  <a:lnTo>
                    <a:pt x="1034" y="221"/>
                  </a:lnTo>
                  <a:lnTo>
                    <a:pt x="991" y="235"/>
                  </a:lnTo>
                  <a:lnTo>
                    <a:pt x="949" y="253"/>
                  </a:lnTo>
                  <a:lnTo>
                    <a:pt x="901" y="264"/>
                  </a:lnTo>
                  <a:lnTo>
                    <a:pt x="859" y="278"/>
                  </a:lnTo>
                  <a:lnTo>
                    <a:pt x="817" y="293"/>
                  </a:lnTo>
                  <a:lnTo>
                    <a:pt x="769" y="307"/>
                  </a:lnTo>
                  <a:lnTo>
                    <a:pt x="704" y="318"/>
                  </a:lnTo>
                  <a:lnTo>
                    <a:pt x="1154" y="438"/>
                  </a:lnTo>
                  <a:lnTo>
                    <a:pt x="1124" y="528"/>
                  </a:lnTo>
                  <a:lnTo>
                    <a:pt x="1089" y="597"/>
                  </a:lnTo>
                  <a:lnTo>
                    <a:pt x="1024" y="720"/>
                  </a:lnTo>
                  <a:lnTo>
                    <a:pt x="986" y="781"/>
                  </a:lnTo>
                  <a:lnTo>
                    <a:pt x="949" y="839"/>
                  </a:lnTo>
                  <a:lnTo>
                    <a:pt x="881" y="933"/>
                  </a:lnTo>
                  <a:lnTo>
                    <a:pt x="839" y="991"/>
                  </a:lnTo>
                  <a:lnTo>
                    <a:pt x="792" y="1060"/>
                  </a:lnTo>
                  <a:lnTo>
                    <a:pt x="747" y="1110"/>
                  </a:lnTo>
                  <a:lnTo>
                    <a:pt x="709" y="1154"/>
                  </a:lnTo>
                  <a:lnTo>
                    <a:pt x="672" y="1201"/>
                  </a:lnTo>
                  <a:lnTo>
                    <a:pt x="627" y="1244"/>
                  </a:lnTo>
                  <a:lnTo>
                    <a:pt x="577" y="1291"/>
                  </a:lnTo>
                  <a:lnTo>
                    <a:pt x="529" y="1324"/>
                  </a:lnTo>
                  <a:lnTo>
                    <a:pt x="479" y="1363"/>
                  </a:lnTo>
                  <a:lnTo>
                    <a:pt x="419" y="1400"/>
                  </a:lnTo>
                  <a:lnTo>
                    <a:pt x="365" y="1425"/>
                  </a:lnTo>
                  <a:lnTo>
                    <a:pt x="300" y="1450"/>
                  </a:lnTo>
                  <a:lnTo>
                    <a:pt x="240" y="1472"/>
                  </a:lnTo>
                  <a:lnTo>
                    <a:pt x="177" y="1494"/>
                  </a:lnTo>
                  <a:lnTo>
                    <a:pt x="107" y="1515"/>
                  </a:lnTo>
                  <a:lnTo>
                    <a:pt x="0" y="1544"/>
                  </a:ln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726" y="1720"/>
              <a:ext cx="1194" cy="502"/>
            </a:xfrm>
            <a:custGeom>
              <a:avLst/>
              <a:gdLst>
                <a:gd name="T0" fmla="*/ 39 w 2063"/>
                <a:gd name="T1" fmla="*/ 0 h 1497"/>
                <a:gd name="T2" fmla="*/ 79 w 2063"/>
                <a:gd name="T3" fmla="*/ 0 h 1497"/>
                <a:gd name="T4" fmla="*/ 122 w 2063"/>
                <a:gd name="T5" fmla="*/ 1 h 1497"/>
                <a:gd name="T6" fmla="*/ 162 w 2063"/>
                <a:gd name="T7" fmla="*/ 4 h 1497"/>
                <a:gd name="T8" fmla="*/ 209 w 2063"/>
                <a:gd name="T9" fmla="*/ 9 h 1497"/>
                <a:gd name="T10" fmla="*/ 252 w 2063"/>
                <a:gd name="T11" fmla="*/ 16 h 1497"/>
                <a:gd name="T12" fmla="*/ 299 w 2063"/>
                <a:gd name="T13" fmla="*/ 25 h 1497"/>
                <a:gd name="T14" fmla="*/ 340 w 2063"/>
                <a:gd name="T15" fmla="*/ 35 h 1497"/>
                <a:gd name="T16" fmla="*/ 380 w 2063"/>
                <a:gd name="T17" fmla="*/ 45 h 1497"/>
                <a:gd name="T18" fmla="*/ 421 w 2063"/>
                <a:gd name="T19" fmla="*/ 56 h 1497"/>
                <a:gd name="T20" fmla="*/ 458 w 2063"/>
                <a:gd name="T21" fmla="*/ 68 h 1497"/>
                <a:gd name="T22" fmla="*/ 494 w 2063"/>
                <a:gd name="T23" fmla="*/ 81 h 1497"/>
                <a:gd name="T24" fmla="*/ 524 w 2063"/>
                <a:gd name="T25" fmla="*/ 96 h 1497"/>
                <a:gd name="T26" fmla="*/ 544 w 2063"/>
                <a:gd name="T27" fmla="*/ 109 h 1497"/>
                <a:gd name="T28" fmla="*/ 670 w 2063"/>
                <a:gd name="T29" fmla="*/ 105 h 1497"/>
                <a:gd name="T30" fmla="*/ 627 w 2063"/>
                <a:gd name="T31" fmla="*/ 114 h 1497"/>
                <a:gd name="T32" fmla="*/ 597 w 2063"/>
                <a:gd name="T33" fmla="*/ 121 h 1497"/>
                <a:gd name="T34" fmla="*/ 573 w 2063"/>
                <a:gd name="T35" fmla="*/ 129 h 1497"/>
                <a:gd name="T36" fmla="*/ 549 w 2063"/>
                <a:gd name="T37" fmla="*/ 138 h 1497"/>
                <a:gd name="T38" fmla="*/ 521 w 2063"/>
                <a:gd name="T39" fmla="*/ 150 h 1497"/>
                <a:gd name="T40" fmla="*/ 494 w 2063"/>
                <a:gd name="T41" fmla="*/ 163 h 1497"/>
                <a:gd name="T42" fmla="*/ 472 w 2063"/>
                <a:gd name="T43" fmla="*/ 166 h 1497"/>
                <a:gd name="T44" fmla="*/ 448 w 2063"/>
                <a:gd name="T45" fmla="*/ 160 h 1497"/>
                <a:gd name="T46" fmla="*/ 420 w 2063"/>
                <a:gd name="T47" fmla="*/ 154 h 1497"/>
                <a:gd name="T48" fmla="*/ 393 w 2063"/>
                <a:gd name="T49" fmla="*/ 150 h 1497"/>
                <a:gd name="T50" fmla="*/ 363 w 2063"/>
                <a:gd name="T51" fmla="*/ 146 h 1497"/>
                <a:gd name="T52" fmla="*/ 332 w 2063"/>
                <a:gd name="T53" fmla="*/ 142 h 1497"/>
                <a:gd name="T54" fmla="*/ 303 w 2063"/>
                <a:gd name="T55" fmla="*/ 139 h 1497"/>
                <a:gd name="T56" fmla="*/ 274 w 2063"/>
                <a:gd name="T57" fmla="*/ 136 h 1497"/>
                <a:gd name="T58" fmla="*/ 236 w 2063"/>
                <a:gd name="T59" fmla="*/ 133 h 1497"/>
                <a:gd name="T60" fmla="*/ 376 w 2063"/>
                <a:gd name="T61" fmla="*/ 111 h 1497"/>
                <a:gd name="T62" fmla="*/ 343 w 2063"/>
                <a:gd name="T63" fmla="*/ 90 h 1497"/>
                <a:gd name="T64" fmla="*/ 318 w 2063"/>
                <a:gd name="T65" fmla="*/ 77 h 1497"/>
                <a:gd name="T66" fmla="*/ 282 w 2063"/>
                <a:gd name="T67" fmla="*/ 61 h 1497"/>
                <a:gd name="T68" fmla="*/ 250 w 2063"/>
                <a:gd name="T69" fmla="*/ 48 h 1497"/>
                <a:gd name="T70" fmla="*/ 225 w 2063"/>
                <a:gd name="T71" fmla="*/ 39 h 1497"/>
                <a:gd name="T72" fmla="*/ 194 w 2063"/>
                <a:gd name="T73" fmla="*/ 29 h 1497"/>
                <a:gd name="T74" fmla="*/ 161 w 2063"/>
                <a:gd name="T75" fmla="*/ 21 h 1497"/>
                <a:gd name="T76" fmla="*/ 122 w 2063"/>
                <a:gd name="T77" fmla="*/ 14 h 1497"/>
                <a:gd name="T78" fmla="*/ 81 w 2063"/>
                <a:gd name="T79" fmla="*/ 9 h 1497"/>
                <a:gd name="T80" fmla="*/ 37 w 2063"/>
                <a:gd name="T81" fmla="*/ 5 h 14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63" h="1497">
                  <a:moveTo>
                    <a:pt x="0" y="11"/>
                  </a:moveTo>
                  <a:lnTo>
                    <a:pt x="115" y="0"/>
                  </a:lnTo>
                  <a:lnTo>
                    <a:pt x="170" y="0"/>
                  </a:lnTo>
                  <a:lnTo>
                    <a:pt x="237" y="0"/>
                  </a:lnTo>
                  <a:lnTo>
                    <a:pt x="302" y="7"/>
                  </a:lnTo>
                  <a:lnTo>
                    <a:pt x="364" y="11"/>
                  </a:lnTo>
                  <a:lnTo>
                    <a:pt x="429" y="22"/>
                  </a:lnTo>
                  <a:lnTo>
                    <a:pt x="484" y="40"/>
                  </a:lnTo>
                  <a:lnTo>
                    <a:pt x="549" y="54"/>
                  </a:lnTo>
                  <a:lnTo>
                    <a:pt x="624" y="83"/>
                  </a:lnTo>
                  <a:lnTo>
                    <a:pt x="691" y="116"/>
                  </a:lnTo>
                  <a:lnTo>
                    <a:pt x="754" y="141"/>
                  </a:lnTo>
                  <a:lnTo>
                    <a:pt x="826" y="181"/>
                  </a:lnTo>
                  <a:lnTo>
                    <a:pt x="894" y="224"/>
                  </a:lnTo>
                  <a:lnTo>
                    <a:pt x="961" y="267"/>
                  </a:lnTo>
                  <a:lnTo>
                    <a:pt x="1016" y="311"/>
                  </a:lnTo>
                  <a:lnTo>
                    <a:pt x="1081" y="354"/>
                  </a:lnTo>
                  <a:lnTo>
                    <a:pt x="1136" y="397"/>
                  </a:lnTo>
                  <a:lnTo>
                    <a:pt x="1196" y="444"/>
                  </a:lnTo>
                  <a:lnTo>
                    <a:pt x="1256" y="495"/>
                  </a:lnTo>
                  <a:lnTo>
                    <a:pt x="1316" y="553"/>
                  </a:lnTo>
                  <a:lnTo>
                    <a:pt x="1368" y="603"/>
                  </a:lnTo>
                  <a:lnTo>
                    <a:pt x="1423" y="669"/>
                  </a:lnTo>
                  <a:lnTo>
                    <a:pt x="1475" y="726"/>
                  </a:lnTo>
                  <a:lnTo>
                    <a:pt x="1525" y="788"/>
                  </a:lnTo>
                  <a:lnTo>
                    <a:pt x="1565" y="853"/>
                  </a:lnTo>
                  <a:lnTo>
                    <a:pt x="1600" y="911"/>
                  </a:lnTo>
                  <a:lnTo>
                    <a:pt x="1625" y="968"/>
                  </a:lnTo>
                  <a:lnTo>
                    <a:pt x="2062" y="889"/>
                  </a:lnTo>
                  <a:lnTo>
                    <a:pt x="2000" y="932"/>
                  </a:lnTo>
                  <a:lnTo>
                    <a:pt x="1930" y="976"/>
                  </a:lnTo>
                  <a:lnTo>
                    <a:pt x="1872" y="1012"/>
                  </a:lnTo>
                  <a:lnTo>
                    <a:pt x="1830" y="1041"/>
                  </a:lnTo>
                  <a:lnTo>
                    <a:pt x="1782" y="1077"/>
                  </a:lnTo>
                  <a:lnTo>
                    <a:pt x="1745" y="1109"/>
                  </a:lnTo>
                  <a:lnTo>
                    <a:pt x="1710" y="1145"/>
                  </a:lnTo>
                  <a:lnTo>
                    <a:pt x="1673" y="1189"/>
                  </a:lnTo>
                  <a:lnTo>
                    <a:pt x="1638" y="1229"/>
                  </a:lnTo>
                  <a:lnTo>
                    <a:pt x="1595" y="1283"/>
                  </a:lnTo>
                  <a:lnTo>
                    <a:pt x="1555" y="1337"/>
                  </a:lnTo>
                  <a:lnTo>
                    <a:pt x="1518" y="1384"/>
                  </a:lnTo>
                  <a:lnTo>
                    <a:pt x="1475" y="1445"/>
                  </a:lnTo>
                  <a:lnTo>
                    <a:pt x="1443" y="1496"/>
                  </a:lnTo>
                  <a:lnTo>
                    <a:pt x="1408" y="1474"/>
                  </a:lnTo>
                  <a:lnTo>
                    <a:pt x="1375" y="1445"/>
                  </a:lnTo>
                  <a:lnTo>
                    <a:pt x="1338" y="1424"/>
                  </a:lnTo>
                  <a:lnTo>
                    <a:pt x="1296" y="1398"/>
                  </a:lnTo>
                  <a:lnTo>
                    <a:pt x="1253" y="1373"/>
                  </a:lnTo>
                  <a:lnTo>
                    <a:pt x="1213" y="1351"/>
                  </a:lnTo>
                  <a:lnTo>
                    <a:pt x="1173" y="1337"/>
                  </a:lnTo>
                  <a:lnTo>
                    <a:pt x="1131" y="1315"/>
                  </a:lnTo>
                  <a:lnTo>
                    <a:pt x="1083" y="1301"/>
                  </a:lnTo>
                  <a:lnTo>
                    <a:pt x="1036" y="1283"/>
                  </a:lnTo>
                  <a:lnTo>
                    <a:pt x="991" y="1265"/>
                  </a:lnTo>
                  <a:lnTo>
                    <a:pt x="949" y="1250"/>
                  </a:lnTo>
                  <a:lnTo>
                    <a:pt x="904" y="1239"/>
                  </a:lnTo>
                  <a:lnTo>
                    <a:pt x="859" y="1225"/>
                  </a:lnTo>
                  <a:lnTo>
                    <a:pt x="819" y="1211"/>
                  </a:lnTo>
                  <a:lnTo>
                    <a:pt x="769" y="1196"/>
                  </a:lnTo>
                  <a:lnTo>
                    <a:pt x="704" y="1185"/>
                  </a:lnTo>
                  <a:lnTo>
                    <a:pt x="1153" y="1073"/>
                  </a:lnTo>
                  <a:lnTo>
                    <a:pt x="1123" y="986"/>
                  </a:lnTo>
                  <a:lnTo>
                    <a:pt x="1088" y="921"/>
                  </a:lnTo>
                  <a:lnTo>
                    <a:pt x="1024" y="799"/>
                  </a:lnTo>
                  <a:lnTo>
                    <a:pt x="986" y="744"/>
                  </a:lnTo>
                  <a:lnTo>
                    <a:pt x="949" y="690"/>
                  </a:lnTo>
                  <a:lnTo>
                    <a:pt x="881" y="596"/>
                  </a:lnTo>
                  <a:lnTo>
                    <a:pt x="841" y="542"/>
                  </a:lnTo>
                  <a:lnTo>
                    <a:pt x="791" y="477"/>
                  </a:lnTo>
                  <a:lnTo>
                    <a:pt x="746" y="430"/>
                  </a:lnTo>
                  <a:lnTo>
                    <a:pt x="709" y="387"/>
                  </a:lnTo>
                  <a:lnTo>
                    <a:pt x="672" y="343"/>
                  </a:lnTo>
                  <a:lnTo>
                    <a:pt x="627" y="300"/>
                  </a:lnTo>
                  <a:lnTo>
                    <a:pt x="579" y="257"/>
                  </a:lnTo>
                  <a:lnTo>
                    <a:pt x="529" y="224"/>
                  </a:lnTo>
                  <a:lnTo>
                    <a:pt x="482" y="184"/>
                  </a:lnTo>
                  <a:lnTo>
                    <a:pt x="422" y="152"/>
                  </a:lnTo>
                  <a:lnTo>
                    <a:pt x="364" y="126"/>
                  </a:lnTo>
                  <a:lnTo>
                    <a:pt x="302" y="105"/>
                  </a:lnTo>
                  <a:lnTo>
                    <a:pt x="242" y="83"/>
                  </a:lnTo>
                  <a:lnTo>
                    <a:pt x="177" y="61"/>
                  </a:lnTo>
                  <a:lnTo>
                    <a:pt x="110" y="43"/>
                  </a:lnTo>
                  <a:lnTo>
                    <a:pt x="0" y="11"/>
                  </a:lnTo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74" y="1681"/>
              <a:ext cx="1193" cy="522"/>
            </a:xfrm>
            <a:custGeom>
              <a:avLst/>
              <a:gdLst>
                <a:gd name="T0" fmla="*/ 651 w 2063"/>
                <a:gd name="T1" fmla="*/ 0 h 1556"/>
                <a:gd name="T2" fmla="*/ 610 w 2063"/>
                <a:gd name="T3" fmla="*/ 0 h 1556"/>
                <a:gd name="T4" fmla="*/ 568 w 2063"/>
                <a:gd name="T5" fmla="*/ 1 h 1556"/>
                <a:gd name="T6" fmla="*/ 528 w 2063"/>
                <a:gd name="T7" fmla="*/ 4 h 1556"/>
                <a:gd name="T8" fmla="*/ 481 w 2063"/>
                <a:gd name="T9" fmla="*/ 9 h 1556"/>
                <a:gd name="T10" fmla="*/ 437 w 2063"/>
                <a:gd name="T11" fmla="*/ 17 h 1556"/>
                <a:gd name="T12" fmla="*/ 390 w 2063"/>
                <a:gd name="T13" fmla="*/ 26 h 1556"/>
                <a:gd name="T14" fmla="*/ 350 w 2063"/>
                <a:gd name="T15" fmla="*/ 36 h 1556"/>
                <a:gd name="T16" fmla="*/ 309 w 2063"/>
                <a:gd name="T17" fmla="*/ 46 h 1556"/>
                <a:gd name="T18" fmla="*/ 269 w 2063"/>
                <a:gd name="T19" fmla="*/ 58 h 1556"/>
                <a:gd name="T20" fmla="*/ 232 w 2063"/>
                <a:gd name="T21" fmla="*/ 71 h 1556"/>
                <a:gd name="T22" fmla="*/ 196 w 2063"/>
                <a:gd name="T23" fmla="*/ 86 h 1556"/>
                <a:gd name="T24" fmla="*/ 166 w 2063"/>
                <a:gd name="T25" fmla="*/ 101 h 1556"/>
                <a:gd name="T26" fmla="*/ 146 w 2063"/>
                <a:gd name="T27" fmla="*/ 114 h 1556"/>
                <a:gd name="T28" fmla="*/ 23 w 2063"/>
                <a:gd name="T29" fmla="*/ 109 h 1556"/>
                <a:gd name="T30" fmla="*/ 62 w 2063"/>
                <a:gd name="T31" fmla="*/ 118 h 1556"/>
                <a:gd name="T32" fmla="*/ 92 w 2063"/>
                <a:gd name="T33" fmla="*/ 127 h 1556"/>
                <a:gd name="T34" fmla="*/ 117 w 2063"/>
                <a:gd name="T35" fmla="*/ 135 h 1556"/>
                <a:gd name="T36" fmla="*/ 142 w 2063"/>
                <a:gd name="T37" fmla="*/ 145 h 1556"/>
                <a:gd name="T38" fmla="*/ 171 w 2063"/>
                <a:gd name="T39" fmla="*/ 157 h 1556"/>
                <a:gd name="T40" fmla="*/ 197 w 2063"/>
                <a:gd name="T41" fmla="*/ 169 h 1556"/>
                <a:gd name="T42" fmla="*/ 219 w 2063"/>
                <a:gd name="T43" fmla="*/ 173 h 1556"/>
                <a:gd name="T44" fmla="*/ 242 w 2063"/>
                <a:gd name="T45" fmla="*/ 167 h 1556"/>
                <a:gd name="T46" fmla="*/ 271 w 2063"/>
                <a:gd name="T47" fmla="*/ 161 h 1556"/>
                <a:gd name="T48" fmla="*/ 297 w 2063"/>
                <a:gd name="T49" fmla="*/ 157 h 1556"/>
                <a:gd name="T50" fmla="*/ 327 w 2063"/>
                <a:gd name="T51" fmla="*/ 153 h 1556"/>
                <a:gd name="T52" fmla="*/ 358 w 2063"/>
                <a:gd name="T53" fmla="*/ 149 h 1556"/>
                <a:gd name="T54" fmla="*/ 387 w 2063"/>
                <a:gd name="T55" fmla="*/ 145 h 1556"/>
                <a:gd name="T56" fmla="*/ 416 w 2063"/>
                <a:gd name="T57" fmla="*/ 143 h 1556"/>
                <a:gd name="T58" fmla="*/ 453 w 2063"/>
                <a:gd name="T59" fmla="*/ 139 h 1556"/>
                <a:gd name="T60" fmla="*/ 314 w 2063"/>
                <a:gd name="T61" fmla="*/ 116 h 1556"/>
                <a:gd name="T62" fmla="*/ 347 w 2063"/>
                <a:gd name="T63" fmla="*/ 94 h 1556"/>
                <a:gd name="T64" fmla="*/ 372 w 2063"/>
                <a:gd name="T65" fmla="*/ 81 h 1556"/>
                <a:gd name="T66" fmla="*/ 408 w 2063"/>
                <a:gd name="T67" fmla="*/ 64 h 1556"/>
                <a:gd name="T68" fmla="*/ 440 w 2063"/>
                <a:gd name="T69" fmla="*/ 50 h 1556"/>
                <a:gd name="T70" fmla="*/ 465 w 2063"/>
                <a:gd name="T71" fmla="*/ 40 h 1556"/>
                <a:gd name="T72" fmla="*/ 496 w 2063"/>
                <a:gd name="T73" fmla="*/ 30 h 1556"/>
                <a:gd name="T74" fmla="*/ 529 w 2063"/>
                <a:gd name="T75" fmla="*/ 21 h 1556"/>
                <a:gd name="T76" fmla="*/ 568 w 2063"/>
                <a:gd name="T77" fmla="*/ 15 h 1556"/>
                <a:gd name="T78" fmla="*/ 608 w 2063"/>
                <a:gd name="T79" fmla="*/ 9 h 1556"/>
                <a:gd name="T80" fmla="*/ 653 w 2063"/>
                <a:gd name="T81" fmla="*/ 5 h 15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63" h="1556">
                  <a:moveTo>
                    <a:pt x="2062" y="11"/>
                  </a:moveTo>
                  <a:lnTo>
                    <a:pt x="1947" y="0"/>
                  </a:lnTo>
                  <a:lnTo>
                    <a:pt x="1892" y="0"/>
                  </a:lnTo>
                  <a:lnTo>
                    <a:pt x="1825" y="0"/>
                  </a:lnTo>
                  <a:lnTo>
                    <a:pt x="1760" y="7"/>
                  </a:lnTo>
                  <a:lnTo>
                    <a:pt x="1698" y="11"/>
                  </a:lnTo>
                  <a:lnTo>
                    <a:pt x="1633" y="22"/>
                  </a:lnTo>
                  <a:lnTo>
                    <a:pt x="1578" y="40"/>
                  </a:lnTo>
                  <a:lnTo>
                    <a:pt x="1513" y="58"/>
                  </a:lnTo>
                  <a:lnTo>
                    <a:pt x="1438" y="83"/>
                  </a:lnTo>
                  <a:lnTo>
                    <a:pt x="1371" y="119"/>
                  </a:lnTo>
                  <a:lnTo>
                    <a:pt x="1308" y="148"/>
                  </a:lnTo>
                  <a:lnTo>
                    <a:pt x="1236" y="188"/>
                  </a:lnTo>
                  <a:lnTo>
                    <a:pt x="1168" y="231"/>
                  </a:lnTo>
                  <a:lnTo>
                    <a:pt x="1101" y="278"/>
                  </a:lnTo>
                  <a:lnTo>
                    <a:pt x="1046" y="322"/>
                  </a:lnTo>
                  <a:lnTo>
                    <a:pt x="981" y="369"/>
                  </a:lnTo>
                  <a:lnTo>
                    <a:pt x="926" y="412"/>
                  </a:lnTo>
                  <a:lnTo>
                    <a:pt x="866" y="463"/>
                  </a:lnTo>
                  <a:lnTo>
                    <a:pt x="806" y="514"/>
                  </a:lnTo>
                  <a:lnTo>
                    <a:pt x="746" y="579"/>
                  </a:lnTo>
                  <a:lnTo>
                    <a:pt x="694" y="629"/>
                  </a:lnTo>
                  <a:lnTo>
                    <a:pt x="639" y="698"/>
                  </a:lnTo>
                  <a:lnTo>
                    <a:pt x="587" y="759"/>
                  </a:lnTo>
                  <a:lnTo>
                    <a:pt x="537" y="825"/>
                  </a:lnTo>
                  <a:lnTo>
                    <a:pt x="497" y="893"/>
                  </a:lnTo>
                  <a:lnTo>
                    <a:pt x="462" y="947"/>
                  </a:lnTo>
                  <a:lnTo>
                    <a:pt x="437" y="1013"/>
                  </a:lnTo>
                  <a:lnTo>
                    <a:pt x="0" y="929"/>
                  </a:lnTo>
                  <a:lnTo>
                    <a:pt x="70" y="973"/>
                  </a:lnTo>
                  <a:lnTo>
                    <a:pt x="122" y="1013"/>
                  </a:lnTo>
                  <a:lnTo>
                    <a:pt x="185" y="1052"/>
                  </a:lnTo>
                  <a:lnTo>
                    <a:pt x="232" y="1092"/>
                  </a:lnTo>
                  <a:lnTo>
                    <a:pt x="275" y="1128"/>
                  </a:lnTo>
                  <a:lnTo>
                    <a:pt x="312" y="1157"/>
                  </a:lnTo>
                  <a:lnTo>
                    <a:pt x="349" y="1201"/>
                  </a:lnTo>
                  <a:lnTo>
                    <a:pt x="384" y="1240"/>
                  </a:lnTo>
                  <a:lnTo>
                    <a:pt x="424" y="1284"/>
                  </a:lnTo>
                  <a:lnTo>
                    <a:pt x="467" y="1338"/>
                  </a:lnTo>
                  <a:lnTo>
                    <a:pt x="512" y="1392"/>
                  </a:lnTo>
                  <a:lnTo>
                    <a:pt x="549" y="1447"/>
                  </a:lnTo>
                  <a:lnTo>
                    <a:pt x="589" y="1504"/>
                  </a:lnTo>
                  <a:lnTo>
                    <a:pt x="619" y="1555"/>
                  </a:lnTo>
                  <a:lnTo>
                    <a:pt x="654" y="1537"/>
                  </a:lnTo>
                  <a:lnTo>
                    <a:pt x="687" y="1508"/>
                  </a:lnTo>
                  <a:lnTo>
                    <a:pt x="724" y="1486"/>
                  </a:lnTo>
                  <a:lnTo>
                    <a:pt x="766" y="1457"/>
                  </a:lnTo>
                  <a:lnTo>
                    <a:pt x="809" y="1432"/>
                  </a:lnTo>
                  <a:lnTo>
                    <a:pt x="849" y="1410"/>
                  </a:lnTo>
                  <a:lnTo>
                    <a:pt x="889" y="1396"/>
                  </a:lnTo>
                  <a:lnTo>
                    <a:pt x="931" y="1374"/>
                  </a:lnTo>
                  <a:lnTo>
                    <a:pt x="979" y="1356"/>
                  </a:lnTo>
                  <a:lnTo>
                    <a:pt x="1026" y="1338"/>
                  </a:lnTo>
                  <a:lnTo>
                    <a:pt x="1071" y="1320"/>
                  </a:lnTo>
                  <a:lnTo>
                    <a:pt x="1113" y="1305"/>
                  </a:lnTo>
                  <a:lnTo>
                    <a:pt x="1158" y="1291"/>
                  </a:lnTo>
                  <a:lnTo>
                    <a:pt x="1203" y="1277"/>
                  </a:lnTo>
                  <a:lnTo>
                    <a:pt x="1243" y="1266"/>
                  </a:lnTo>
                  <a:lnTo>
                    <a:pt x="1293" y="1248"/>
                  </a:lnTo>
                  <a:lnTo>
                    <a:pt x="1356" y="1237"/>
                  </a:lnTo>
                  <a:lnTo>
                    <a:pt x="909" y="1117"/>
                  </a:lnTo>
                  <a:lnTo>
                    <a:pt x="939" y="1027"/>
                  </a:lnTo>
                  <a:lnTo>
                    <a:pt x="974" y="962"/>
                  </a:lnTo>
                  <a:lnTo>
                    <a:pt x="1038" y="835"/>
                  </a:lnTo>
                  <a:lnTo>
                    <a:pt x="1076" y="774"/>
                  </a:lnTo>
                  <a:lnTo>
                    <a:pt x="1113" y="720"/>
                  </a:lnTo>
                  <a:lnTo>
                    <a:pt x="1181" y="622"/>
                  </a:lnTo>
                  <a:lnTo>
                    <a:pt x="1221" y="568"/>
                  </a:lnTo>
                  <a:lnTo>
                    <a:pt x="1271" y="499"/>
                  </a:lnTo>
                  <a:lnTo>
                    <a:pt x="1316" y="448"/>
                  </a:lnTo>
                  <a:lnTo>
                    <a:pt x="1353" y="401"/>
                  </a:lnTo>
                  <a:lnTo>
                    <a:pt x="1390" y="358"/>
                  </a:lnTo>
                  <a:lnTo>
                    <a:pt x="1435" y="311"/>
                  </a:lnTo>
                  <a:lnTo>
                    <a:pt x="1483" y="268"/>
                  </a:lnTo>
                  <a:lnTo>
                    <a:pt x="1533" y="231"/>
                  </a:lnTo>
                  <a:lnTo>
                    <a:pt x="1580" y="192"/>
                  </a:lnTo>
                  <a:lnTo>
                    <a:pt x="1640" y="159"/>
                  </a:lnTo>
                  <a:lnTo>
                    <a:pt x="1698" y="130"/>
                  </a:lnTo>
                  <a:lnTo>
                    <a:pt x="1760" y="108"/>
                  </a:lnTo>
                  <a:lnTo>
                    <a:pt x="1820" y="83"/>
                  </a:lnTo>
                  <a:lnTo>
                    <a:pt x="1885" y="61"/>
                  </a:lnTo>
                  <a:lnTo>
                    <a:pt x="1952" y="43"/>
                  </a:lnTo>
                  <a:lnTo>
                    <a:pt x="2062" y="11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000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76" y="739"/>
              <a:ext cx="1194" cy="502"/>
            </a:xfrm>
            <a:custGeom>
              <a:avLst/>
              <a:gdLst>
                <a:gd name="T0" fmla="*/ 653 w 2061"/>
                <a:gd name="T1" fmla="*/ 168 h 1497"/>
                <a:gd name="T2" fmla="*/ 612 w 2061"/>
                <a:gd name="T3" fmla="*/ 168 h 1497"/>
                <a:gd name="T4" fmla="*/ 569 w 2061"/>
                <a:gd name="T5" fmla="*/ 167 h 1497"/>
                <a:gd name="T6" fmla="*/ 529 w 2061"/>
                <a:gd name="T7" fmla="*/ 164 h 1497"/>
                <a:gd name="T8" fmla="*/ 483 w 2061"/>
                <a:gd name="T9" fmla="*/ 159 h 1497"/>
                <a:gd name="T10" fmla="*/ 439 w 2061"/>
                <a:gd name="T11" fmla="*/ 152 h 1497"/>
                <a:gd name="T12" fmla="*/ 392 w 2061"/>
                <a:gd name="T13" fmla="*/ 143 h 1497"/>
                <a:gd name="T14" fmla="*/ 350 w 2061"/>
                <a:gd name="T15" fmla="*/ 133 h 1497"/>
                <a:gd name="T16" fmla="*/ 311 w 2061"/>
                <a:gd name="T17" fmla="*/ 124 h 1497"/>
                <a:gd name="T18" fmla="*/ 271 w 2061"/>
                <a:gd name="T19" fmla="*/ 113 h 1497"/>
                <a:gd name="T20" fmla="*/ 233 w 2061"/>
                <a:gd name="T21" fmla="*/ 100 h 1497"/>
                <a:gd name="T22" fmla="*/ 196 w 2061"/>
                <a:gd name="T23" fmla="*/ 87 h 1497"/>
                <a:gd name="T24" fmla="*/ 166 w 2061"/>
                <a:gd name="T25" fmla="*/ 72 h 1497"/>
                <a:gd name="T26" fmla="*/ 145 w 2061"/>
                <a:gd name="T27" fmla="*/ 59 h 1497"/>
                <a:gd name="T28" fmla="*/ 20 w 2061"/>
                <a:gd name="T29" fmla="*/ 63 h 1497"/>
                <a:gd name="T30" fmla="*/ 63 w 2061"/>
                <a:gd name="T31" fmla="*/ 54 h 1497"/>
                <a:gd name="T32" fmla="*/ 93 w 2061"/>
                <a:gd name="T33" fmla="*/ 47 h 1497"/>
                <a:gd name="T34" fmla="*/ 118 w 2061"/>
                <a:gd name="T35" fmla="*/ 40 h 1497"/>
                <a:gd name="T36" fmla="*/ 141 w 2061"/>
                <a:gd name="T37" fmla="*/ 30 h 1497"/>
                <a:gd name="T38" fmla="*/ 170 w 2061"/>
                <a:gd name="T39" fmla="*/ 18 h 1497"/>
                <a:gd name="T40" fmla="*/ 197 w 2061"/>
                <a:gd name="T41" fmla="*/ 6 h 1497"/>
                <a:gd name="T42" fmla="*/ 219 w 2061"/>
                <a:gd name="T43" fmla="*/ 2 h 1497"/>
                <a:gd name="T44" fmla="*/ 242 w 2061"/>
                <a:gd name="T45" fmla="*/ 8 h 1497"/>
                <a:gd name="T46" fmla="*/ 272 w 2061"/>
                <a:gd name="T47" fmla="*/ 14 h 1497"/>
                <a:gd name="T48" fmla="*/ 297 w 2061"/>
                <a:gd name="T49" fmla="*/ 18 h 1497"/>
                <a:gd name="T50" fmla="*/ 328 w 2061"/>
                <a:gd name="T51" fmla="*/ 22 h 1497"/>
                <a:gd name="T52" fmla="*/ 359 w 2061"/>
                <a:gd name="T53" fmla="*/ 26 h 1497"/>
                <a:gd name="T54" fmla="*/ 389 w 2061"/>
                <a:gd name="T55" fmla="*/ 29 h 1497"/>
                <a:gd name="T56" fmla="*/ 417 w 2061"/>
                <a:gd name="T57" fmla="*/ 32 h 1497"/>
                <a:gd name="T58" fmla="*/ 456 w 2061"/>
                <a:gd name="T59" fmla="*/ 35 h 1497"/>
                <a:gd name="T60" fmla="*/ 314 w 2061"/>
                <a:gd name="T61" fmla="*/ 57 h 1497"/>
                <a:gd name="T62" fmla="*/ 348 w 2061"/>
                <a:gd name="T63" fmla="*/ 78 h 1497"/>
                <a:gd name="T64" fmla="*/ 373 w 2061"/>
                <a:gd name="T65" fmla="*/ 91 h 1497"/>
                <a:gd name="T66" fmla="*/ 410 w 2061"/>
                <a:gd name="T67" fmla="*/ 107 h 1497"/>
                <a:gd name="T68" fmla="*/ 441 w 2061"/>
                <a:gd name="T69" fmla="*/ 120 h 1497"/>
                <a:gd name="T70" fmla="*/ 466 w 2061"/>
                <a:gd name="T71" fmla="*/ 130 h 1497"/>
                <a:gd name="T72" fmla="*/ 498 w 2061"/>
                <a:gd name="T73" fmla="*/ 139 h 1497"/>
                <a:gd name="T74" fmla="*/ 531 w 2061"/>
                <a:gd name="T75" fmla="*/ 148 h 1497"/>
                <a:gd name="T76" fmla="*/ 569 w 2061"/>
                <a:gd name="T77" fmla="*/ 154 h 1497"/>
                <a:gd name="T78" fmla="*/ 611 w 2061"/>
                <a:gd name="T79" fmla="*/ 159 h 1497"/>
                <a:gd name="T80" fmla="*/ 655 w 2061"/>
                <a:gd name="T81" fmla="*/ 163 h 14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61" h="1497">
                  <a:moveTo>
                    <a:pt x="2060" y="1482"/>
                  </a:moveTo>
                  <a:lnTo>
                    <a:pt x="1945" y="1496"/>
                  </a:lnTo>
                  <a:lnTo>
                    <a:pt x="1890" y="1496"/>
                  </a:lnTo>
                  <a:lnTo>
                    <a:pt x="1823" y="1496"/>
                  </a:lnTo>
                  <a:lnTo>
                    <a:pt x="1760" y="1489"/>
                  </a:lnTo>
                  <a:lnTo>
                    <a:pt x="1695" y="1482"/>
                  </a:lnTo>
                  <a:lnTo>
                    <a:pt x="1633" y="1471"/>
                  </a:lnTo>
                  <a:lnTo>
                    <a:pt x="1576" y="1456"/>
                  </a:lnTo>
                  <a:lnTo>
                    <a:pt x="1513" y="1442"/>
                  </a:lnTo>
                  <a:lnTo>
                    <a:pt x="1438" y="1413"/>
                  </a:lnTo>
                  <a:lnTo>
                    <a:pt x="1371" y="1380"/>
                  </a:lnTo>
                  <a:lnTo>
                    <a:pt x="1306" y="1355"/>
                  </a:lnTo>
                  <a:lnTo>
                    <a:pt x="1236" y="1315"/>
                  </a:lnTo>
                  <a:lnTo>
                    <a:pt x="1169" y="1272"/>
                  </a:lnTo>
                  <a:lnTo>
                    <a:pt x="1101" y="1229"/>
                  </a:lnTo>
                  <a:lnTo>
                    <a:pt x="1044" y="1185"/>
                  </a:lnTo>
                  <a:lnTo>
                    <a:pt x="981" y="1142"/>
                  </a:lnTo>
                  <a:lnTo>
                    <a:pt x="926" y="1099"/>
                  </a:lnTo>
                  <a:lnTo>
                    <a:pt x="866" y="1052"/>
                  </a:lnTo>
                  <a:lnTo>
                    <a:pt x="807" y="1001"/>
                  </a:lnTo>
                  <a:lnTo>
                    <a:pt x="747" y="943"/>
                  </a:lnTo>
                  <a:lnTo>
                    <a:pt x="694" y="893"/>
                  </a:lnTo>
                  <a:lnTo>
                    <a:pt x="637" y="827"/>
                  </a:lnTo>
                  <a:lnTo>
                    <a:pt x="584" y="770"/>
                  </a:lnTo>
                  <a:lnTo>
                    <a:pt x="537" y="708"/>
                  </a:lnTo>
                  <a:lnTo>
                    <a:pt x="494" y="643"/>
                  </a:lnTo>
                  <a:lnTo>
                    <a:pt x="462" y="585"/>
                  </a:lnTo>
                  <a:lnTo>
                    <a:pt x="434" y="528"/>
                  </a:lnTo>
                  <a:lnTo>
                    <a:pt x="0" y="611"/>
                  </a:lnTo>
                  <a:lnTo>
                    <a:pt x="60" y="564"/>
                  </a:lnTo>
                  <a:lnTo>
                    <a:pt x="132" y="520"/>
                  </a:lnTo>
                  <a:lnTo>
                    <a:pt x="187" y="484"/>
                  </a:lnTo>
                  <a:lnTo>
                    <a:pt x="232" y="455"/>
                  </a:lnTo>
                  <a:lnTo>
                    <a:pt x="277" y="419"/>
                  </a:lnTo>
                  <a:lnTo>
                    <a:pt x="315" y="387"/>
                  </a:lnTo>
                  <a:lnTo>
                    <a:pt x="352" y="351"/>
                  </a:lnTo>
                  <a:lnTo>
                    <a:pt x="385" y="307"/>
                  </a:lnTo>
                  <a:lnTo>
                    <a:pt x="422" y="267"/>
                  </a:lnTo>
                  <a:lnTo>
                    <a:pt x="464" y="213"/>
                  </a:lnTo>
                  <a:lnTo>
                    <a:pt x="507" y="159"/>
                  </a:lnTo>
                  <a:lnTo>
                    <a:pt x="544" y="112"/>
                  </a:lnTo>
                  <a:lnTo>
                    <a:pt x="587" y="54"/>
                  </a:lnTo>
                  <a:lnTo>
                    <a:pt x="619" y="0"/>
                  </a:lnTo>
                  <a:lnTo>
                    <a:pt x="652" y="22"/>
                  </a:lnTo>
                  <a:lnTo>
                    <a:pt x="687" y="51"/>
                  </a:lnTo>
                  <a:lnTo>
                    <a:pt x="722" y="72"/>
                  </a:lnTo>
                  <a:lnTo>
                    <a:pt x="764" y="98"/>
                  </a:lnTo>
                  <a:lnTo>
                    <a:pt x="809" y="123"/>
                  </a:lnTo>
                  <a:lnTo>
                    <a:pt x="849" y="145"/>
                  </a:lnTo>
                  <a:lnTo>
                    <a:pt x="886" y="159"/>
                  </a:lnTo>
                  <a:lnTo>
                    <a:pt x="931" y="181"/>
                  </a:lnTo>
                  <a:lnTo>
                    <a:pt x="979" y="195"/>
                  </a:lnTo>
                  <a:lnTo>
                    <a:pt x="1026" y="213"/>
                  </a:lnTo>
                  <a:lnTo>
                    <a:pt x="1069" y="231"/>
                  </a:lnTo>
                  <a:lnTo>
                    <a:pt x="1111" y="246"/>
                  </a:lnTo>
                  <a:lnTo>
                    <a:pt x="1159" y="257"/>
                  </a:lnTo>
                  <a:lnTo>
                    <a:pt x="1201" y="271"/>
                  </a:lnTo>
                  <a:lnTo>
                    <a:pt x="1243" y="285"/>
                  </a:lnTo>
                  <a:lnTo>
                    <a:pt x="1291" y="300"/>
                  </a:lnTo>
                  <a:lnTo>
                    <a:pt x="1358" y="311"/>
                  </a:lnTo>
                  <a:lnTo>
                    <a:pt x="906" y="423"/>
                  </a:lnTo>
                  <a:lnTo>
                    <a:pt x="936" y="510"/>
                  </a:lnTo>
                  <a:lnTo>
                    <a:pt x="974" y="575"/>
                  </a:lnTo>
                  <a:lnTo>
                    <a:pt x="1036" y="697"/>
                  </a:lnTo>
                  <a:lnTo>
                    <a:pt x="1074" y="752"/>
                  </a:lnTo>
                  <a:lnTo>
                    <a:pt x="1111" y="806"/>
                  </a:lnTo>
                  <a:lnTo>
                    <a:pt x="1179" y="900"/>
                  </a:lnTo>
                  <a:lnTo>
                    <a:pt x="1221" y="954"/>
                  </a:lnTo>
                  <a:lnTo>
                    <a:pt x="1268" y="1019"/>
                  </a:lnTo>
                  <a:lnTo>
                    <a:pt x="1313" y="1066"/>
                  </a:lnTo>
                  <a:lnTo>
                    <a:pt x="1351" y="1109"/>
                  </a:lnTo>
                  <a:lnTo>
                    <a:pt x="1388" y="1153"/>
                  </a:lnTo>
                  <a:lnTo>
                    <a:pt x="1433" y="1196"/>
                  </a:lnTo>
                  <a:lnTo>
                    <a:pt x="1483" y="1239"/>
                  </a:lnTo>
                  <a:lnTo>
                    <a:pt x="1531" y="1272"/>
                  </a:lnTo>
                  <a:lnTo>
                    <a:pt x="1581" y="1312"/>
                  </a:lnTo>
                  <a:lnTo>
                    <a:pt x="1641" y="1344"/>
                  </a:lnTo>
                  <a:lnTo>
                    <a:pt x="1695" y="1370"/>
                  </a:lnTo>
                  <a:lnTo>
                    <a:pt x="1760" y="1391"/>
                  </a:lnTo>
                  <a:lnTo>
                    <a:pt x="1820" y="1413"/>
                  </a:lnTo>
                  <a:lnTo>
                    <a:pt x="1883" y="1435"/>
                  </a:lnTo>
                  <a:lnTo>
                    <a:pt x="1950" y="1453"/>
                  </a:lnTo>
                  <a:lnTo>
                    <a:pt x="2060" y="1482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0000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1129" y="768"/>
              <a:ext cx="2336" cy="1350"/>
            </a:xfrm>
            <a:prstGeom prst="octagon">
              <a:avLst>
                <a:gd name="adj" fmla="val 29287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445926"/>
                </a:gs>
              </a:gsLst>
              <a:path path="shape">
                <a:fillToRect l="50000" t="50000" r="50000" b="50000"/>
              </a:path>
            </a:gradFill>
            <a:ln w="38100" cmpd="dbl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zh-CN" altLang="en-US" sz="3600" b="1" dirty="0" smtClean="0">
                  <a:solidFill>
                    <a:schemeClr val="bg1"/>
                  </a:solidFill>
                  <a:ea typeface="굴림" pitchFamily="34" charset="-127"/>
                </a:rPr>
                <a:t>分析</a:t>
              </a:r>
              <a:endParaRPr lang="en-US" altLang="zh-CN" sz="3600" b="1" dirty="0" smtClean="0">
                <a:solidFill>
                  <a:schemeClr val="bg1"/>
                </a:solidFill>
                <a:ea typeface="굴림" pitchFamily="34" charset="-127"/>
              </a:endParaRPr>
            </a:p>
            <a:p>
              <a:pPr algn="ctr" eaLnBrk="0" hangingPunct="0"/>
              <a:r>
                <a:rPr lang="zh-CN" altLang="en-US" sz="3600" b="1" dirty="0" smtClean="0">
                  <a:solidFill>
                    <a:schemeClr val="bg1"/>
                  </a:solidFill>
                  <a:ea typeface="굴림" pitchFamily="34" charset="-127"/>
                </a:rPr>
                <a:t>消费者市场</a:t>
              </a:r>
              <a:endParaRPr lang="en-US" altLang="zh-CN" sz="3600" b="1" dirty="0">
                <a:solidFill>
                  <a:schemeClr val="bg1"/>
                </a:solidFill>
                <a:ea typeface="굴림" pitchFamily="34" charset="-127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0" y="0"/>
              <a:ext cx="2086" cy="6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3675A3"/>
                </a:gs>
              </a:gsLst>
              <a:lin ang="5400000" scaled="1"/>
            </a:gra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lIns="111125" tIns="55563" rIns="111125" bIns="55563" anchor="ctr"/>
            <a:lstStyle/>
            <a:p>
              <a:pPr algn="ctr" defTabSz="1316038" eaLnBrk="0" hangingPunct="0">
                <a:lnSpc>
                  <a:spcPct val="90000"/>
                </a:lnSpc>
              </a:pPr>
              <a:r>
                <a:rPr lang="zh-CN" altLang="en-US" sz="2800" b="1" dirty="0" smtClean="0">
                  <a:ea typeface="굴림" pitchFamily="34" charset="-127"/>
                </a:rPr>
                <a:t>分析框架</a:t>
              </a:r>
              <a:endParaRPr lang="en-US" altLang="zh-CN" sz="2800" b="1" dirty="0">
                <a:ea typeface="굴림" pitchFamily="34" charset="-127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2450" y="0"/>
              <a:ext cx="2086" cy="6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346F9C"/>
                </a:gs>
              </a:gsLst>
              <a:lin ang="5400000" scaled="1"/>
            </a:gra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lIns="111125" tIns="55563" rIns="111125" bIns="55563" anchor="ctr"/>
            <a:lstStyle/>
            <a:p>
              <a:pPr algn="ctr" defTabSz="1316038" eaLnBrk="0" hangingPunct="0">
                <a:lnSpc>
                  <a:spcPct val="90000"/>
                </a:lnSpc>
              </a:pPr>
              <a:r>
                <a:rPr lang="zh-CN" altLang="en-US" sz="2800" b="1" dirty="0" smtClean="0">
                  <a:ea typeface="굴림" pitchFamily="34" charset="-127"/>
                </a:rPr>
                <a:t>购买行为模型</a:t>
              </a:r>
              <a:endParaRPr lang="en-US" altLang="zh-CN" sz="2800" b="1" dirty="0">
                <a:ea typeface="굴림" pitchFamily="34" charset="-127"/>
              </a:endParaRP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0" y="2304"/>
              <a:ext cx="2086" cy="6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326A95"/>
                </a:gs>
              </a:gsLst>
              <a:lin ang="5400000" scaled="1"/>
            </a:gra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lIns="111125" tIns="55563" rIns="111125" bIns="55563" anchor="ctr"/>
            <a:lstStyle/>
            <a:p>
              <a:pPr algn="ctr" defTabSz="1316038" eaLnBrk="0" hangingPunct="0">
                <a:lnSpc>
                  <a:spcPct val="90000"/>
                </a:lnSpc>
              </a:pPr>
              <a:r>
                <a:rPr lang="zh-CN" altLang="en-US" sz="2800" b="1" dirty="0" smtClean="0">
                  <a:ea typeface="굴림" pitchFamily="34" charset="-127"/>
                </a:rPr>
                <a:t>影响购买的因素</a:t>
              </a:r>
              <a:endParaRPr lang="en-US" altLang="zh-CN" sz="2800" b="1" dirty="0">
                <a:ea typeface="굴림" pitchFamily="34" charset="-127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2450" y="2304"/>
              <a:ext cx="2086" cy="6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346F9C"/>
                </a:gs>
              </a:gsLst>
              <a:lin ang="5400000" scaled="1"/>
            </a:gra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lIns="111125" tIns="55563" rIns="111125" bIns="55563" anchor="ctr"/>
            <a:lstStyle/>
            <a:p>
              <a:pPr algn="ctr" defTabSz="1316038" eaLnBrk="0" hangingPunct="0">
                <a:lnSpc>
                  <a:spcPct val="90000"/>
                </a:lnSpc>
              </a:pPr>
              <a:r>
                <a:rPr lang="zh-CN" altLang="en-US" sz="2800" b="1" dirty="0" smtClean="0">
                  <a:ea typeface="굴림" pitchFamily="34" charset="-127"/>
                </a:rPr>
                <a:t>购买过程</a:t>
              </a:r>
              <a:endParaRPr lang="en-US" altLang="zh-CN" sz="2800" b="1" dirty="0">
                <a:ea typeface="굴림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电子市场的形式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533400" y="1600200"/>
            <a:ext cx="79248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目录网站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垂直市场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专业拍卖网站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现货（交换）市场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私下交易活动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易货市场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采购联盟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0662" y="2428868"/>
            <a:ext cx="3843338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827584" y="620688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分析评估供应商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 l="13750" t="26563" r="24374" b="36719"/>
          <a:stretch>
            <a:fillRect/>
          </a:stretch>
        </p:blipFill>
        <p:spPr bwMode="auto">
          <a:xfrm>
            <a:off x="755576" y="1556792"/>
            <a:ext cx="8077200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55576" y="548680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常规订购具体规定</a:t>
            </a:r>
          </a:p>
        </p:txBody>
      </p:sp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533400" y="1600200"/>
            <a:ext cx="79248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无库存采购计划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销售商管理库存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连续补货计划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827584" y="1052736"/>
            <a:ext cx="7696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供应商购买者的关系分类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762000" y="1600200"/>
            <a:ext cx="37719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基本买卖型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简单基础型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契约交易型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客户供应型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4686300" y="1600200"/>
            <a:ext cx="37719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合作系统型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合作承诺型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互相适应型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顾客至上型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03648" y="2564904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三</a:t>
            </a:r>
            <a:r>
              <a:rPr lang="en-US" altLang="zh-CN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. </a:t>
            </a:r>
            <a:r>
              <a:rPr lang="zh-CN" altLang="en-US" sz="5400" dirty="0" smtClean="0">
                <a:solidFill>
                  <a:srgbClr val="0070C0"/>
                </a:solidFill>
                <a:latin typeface="华文琥珀" pitchFamily="2" charset="-122"/>
                <a:ea typeface="华文琥珀" pitchFamily="2" charset="-122"/>
              </a:rPr>
              <a:t>营销调研</a:t>
            </a:r>
            <a:endParaRPr lang="zh-CN" altLang="en-US" sz="5400" dirty="0">
              <a:solidFill>
                <a:srgbClr val="0070C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3"/>
          <p:cNvSpPr txBox="1">
            <a:spLocks noGrp="1"/>
          </p:cNvSpPr>
          <p:nvPr/>
        </p:nvSpPr>
        <p:spPr bwMode="auto">
          <a:xfrm>
            <a:off x="7046913" y="63817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   </a:t>
            </a:r>
          </a:p>
          <a:p>
            <a:r>
              <a:rPr lang="en-US" altLang="zh-CN"/>
              <a:t>   </a:t>
            </a:r>
          </a:p>
        </p:txBody>
      </p:sp>
      <p:sp>
        <p:nvSpPr>
          <p:cNvPr id="3" name="Rectangle 1138"/>
          <p:cNvSpPr>
            <a:spLocks noChangeArrowheads="1"/>
          </p:cNvSpPr>
          <p:nvPr/>
        </p:nvSpPr>
        <p:spPr bwMode="auto">
          <a:xfrm>
            <a:off x="683568" y="1772816"/>
            <a:ext cx="7704856" cy="4104456"/>
          </a:xfrm>
          <a:prstGeom prst="rect">
            <a:avLst/>
          </a:prstGeom>
          <a:solidFill>
            <a:srgbClr val="000000">
              <a:alpha val="2000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4" name="AutoShape 1127"/>
          <p:cNvSpPr>
            <a:spLocks noChangeArrowheads="1"/>
          </p:cNvSpPr>
          <p:nvPr/>
        </p:nvSpPr>
        <p:spPr bwMode="auto">
          <a:xfrm rot="5400000">
            <a:off x="5078413" y="2214563"/>
            <a:ext cx="2951162" cy="2951162"/>
          </a:xfrm>
          <a:custGeom>
            <a:avLst/>
            <a:gdLst>
              <a:gd name="G0" fmla="+- 10057 0 0"/>
              <a:gd name="G1" fmla="+- -11772585 0 0"/>
              <a:gd name="G2" fmla="+- 0 0 -11772585"/>
              <a:gd name="T0" fmla="*/ 0 256 1"/>
              <a:gd name="T1" fmla="*/ 180 256 1"/>
              <a:gd name="G3" fmla="+- -11772585 T0 T1"/>
              <a:gd name="T2" fmla="*/ 0 256 1"/>
              <a:gd name="T3" fmla="*/ 90 256 1"/>
              <a:gd name="G4" fmla="+- -11772585 T2 T3"/>
              <a:gd name="G5" fmla="*/ G4 2 1"/>
              <a:gd name="T4" fmla="*/ 90 256 1"/>
              <a:gd name="T5" fmla="*/ 0 256 1"/>
              <a:gd name="G6" fmla="+- -11772585 T4 T5"/>
              <a:gd name="G7" fmla="*/ G6 2 1"/>
              <a:gd name="G8" fmla="abs -11772585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057"/>
              <a:gd name="G18" fmla="*/ 10057 1 2"/>
              <a:gd name="G19" fmla="+- G18 5400 0"/>
              <a:gd name="G20" fmla="cos G19 -11772585"/>
              <a:gd name="G21" fmla="sin G19 -11772585"/>
              <a:gd name="G22" fmla="+- G20 10800 0"/>
              <a:gd name="G23" fmla="+- G21 10800 0"/>
              <a:gd name="G24" fmla="+- 10800 0 G20"/>
              <a:gd name="G25" fmla="+- 10057 10800 0"/>
              <a:gd name="G26" fmla="?: G9 G17 G25"/>
              <a:gd name="G27" fmla="?: G9 0 21600"/>
              <a:gd name="G28" fmla="cos 10800 -11772585"/>
              <a:gd name="G29" fmla="sin 10800 -11772585"/>
              <a:gd name="G30" fmla="sin 10057 -11772585"/>
              <a:gd name="G31" fmla="+- G28 10800 0"/>
              <a:gd name="G32" fmla="+- G29 10800 0"/>
              <a:gd name="G33" fmla="+- G30 10800 0"/>
              <a:gd name="G34" fmla="?: G4 0 G31"/>
              <a:gd name="G35" fmla="?: -11772585 G34 0"/>
              <a:gd name="G36" fmla="?: G6 G35 G31"/>
              <a:gd name="G37" fmla="+- 21600 0 G36"/>
              <a:gd name="G38" fmla="?: G4 0 G33"/>
              <a:gd name="G39" fmla="?: -11772585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71 w 21600"/>
              <a:gd name="T15" fmla="*/ 10733 h 21600"/>
              <a:gd name="T16" fmla="*/ 10800 w 21600"/>
              <a:gd name="T17" fmla="*/ 743 h 21600"/>
              <a:gd name="T18" fmla="*/ 21229 w 21600"/>
              <a:gd name="T19" fmla="*/ 1073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743" y="10736"/>
                </a:moveTo>
                <a:cubicBezTo>
                  <a:pt x="778" y="5206"/>
                  <a:pt x="5270" y="742"/>
                  <a:pt x="10800" y="743"/>
                </a:cubicBezTo>
                <a:cubicBezTo>
                  <a:pt x="16329" y="743"/>
                  <a:pt x="20821" y="5206"/>
                  <a:pt x="20856" y="10736"/>
                </a:cubicBezTo>
                <a:lnTo>
                  <a:pt x="21599" y="10731"/>
                </a:lnTo>
                <a:cubicBezTo>
                  <a:pt x="21561" y="4793"/>
                  <a:pt x="16737" y="-1"/>
                  <a:pt x="10799" y="0"/>
                </a:cubicBezTo>
                <a:cubicBezTo>
                  <a:pt x="4862" y="0"/>
                  <a:pt x="38" y="4793"/>
                  <a:pt x="0" y="10731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" name="Group 1079"/>
          <p:cNvGrpSpPr>
            <a:grpSpLocks/>
          </p:cNvGrpSpPr>
          <p:nvPr/>
        </p:nvGrpSpPr>
        <p:grpSpPr bwMode="auto">
          <a:xfrm>
            <a:off x="1835696" y="2132856"/>
            <a:ext cx="4608512" cy="873249"/>
            <a:chOff x="3570" y="1430"/>
            <a:chExt cx="902" cy="414"/>
          </a:xfrm>
        </p:grpSpPr>
        <p:sp>
          <p:nvSpPr>
            <p:cNvPr id="25" name="Rectangle 1080"/>
            <p:cNvSpPr>
              <a:spLocks noChangeArrowheads="1"/>
            </p:cNvSpPr>
            <p:nvPr/>
          </p:nvSpPr>
          <p:spPr bwMode="auto">
            <a:xfrm>
              <a:off x="3570" y="1430"/>
              <a:ext cx="902" cy="414"/>
            </a:xfrm>
            <a:prstGeom prst="rect">
              <a:avLst/>
            </a:prstGeom>
            <a:gradFill rotWithShape="1">
              <a:gsLst>
                <a:gs pos="0">
                  <a:srgbClr val="3399FF"/>
                </a:gs>
                <a:gs pos="100000">
                  <a:srgbClr val="184776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6" name="Rectangle 1081"/>
            <p:cNvSpPr>
              <a:spLocks noChangeArrowheads="1"/>
            </p:cNvSpPr>
            <p:nvPr/>
          </p:nvSpPr>
          <p:spPr bwMode="auto">
            <a:xfrm>
              <a:off x="3610" y="1430"/>
              <a:ext cx="822" cy="377"/>
            </a:xfrm>
            <a:prstGeom prst="rect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1C1C1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</p:grpSp>
      <p:sp>
        <p:nvSpPr>
          <p:cNvPr id="31" name="Rectangle 1031"/>
          <p:cNvSpPr>
            <a:spLocks noChangeArrowheads="1"/>
          </p:cNvSpPr>
          <p:nvPr/>
        </p:nvSpPr>
        <p:spPr bwMode="auto">
          <a:xfrm>
            <a:off x="539552" y="532071"/>
            <a:ext cx="7704856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zh-CN" altLang="en-US" sz="40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与营销调研有关的资源配置问题</a:t>
            </a:r>
            <a:endParaRPr lang="en-US" altLang="ko-KR" sz="4000" b="1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Rectangle 1031"/>
          <p:cNvSpPr>
            <a:spLocks noChangeArrowheads="1"/>
          </p:cNvSpPr>
          <p:nvPr/>
        </p:nvSpPr>
        <p:spPr bwMode="auto">
          <a:xfrm>
            <a:off x="1979712" y="2420888"/>
            <a:ext cx="4320480" cy="3323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</a:rPr>
              <a:t>由谁进行营销调研</a:t>
            </a:r>
            <a:endParaRPr lang="en-US" altLang="ko-KR" sz="2400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68" name="Group 1079"/>
          <p:cNvGrpSpPr>
            <a:grpSpLocks/>
          </p:cNvGrpSpPr>
          <p:nvPr/>
        </p:nvGrpSpPr>
        <p:grpSpPr bwMode="auto">
          <a:xfrm>
            <a:off x="1835696" y="3501008"/>
            <a:ext cx="4608512" cy="873249"/>
            <a:chOff x="3570" y="1430"/>
            <a:chExt cx="902" cy="414"/>
          </a:xfrm>
        </p:grpSpPr>
        <p:sp>
          <p:nvSpPr>
            <p:cNvPr id="69" name="Rectangle 1080"/>
            <p:cNvSpPr>
              <a:spLocks noChangeArrowheads="1"/>
            </p:cNvSpPr>
            <p:nvPr/>
          </p:nvSpPr>
          <p:spPr bwMode="auto">
            <a:xfrm>
              <a:off x="3570" y="1430"/>
              <a:ext cx="902" cy="414"/>
            </a:xfrm>
            <a:prstGeom prst="rect">
              <a:avLst/>
            </a:prstGeom>
            <a:gradFill rotWithShape="1">
              <a:gsLst>
                <a:gs pos="0">
                  <a:srgbClr val="3399FF"/>
                </a:gs>
                <a:gs pos="100000">
                  <a:srgbClr val="184776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70" name="Rectangle 1081"/>
            <p:cNvSpPr>
              <a:spLocks noChangeArrowheads="1"/>
            </p:cNvSpPr>
            <p:nvPr/>
          </p:nvSpPr>
          <p:spPr bwMode="auto">
            <a:xfrm>
              <a:off x="3610" y="1430"/>
              <a:ext cx="822" cy="377"/>
            </a:xfrm>
            <a:prstGeom prst="rect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1C1C1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</p:grpSp>
      <p:grpSp>
        <p:nvGrpSpPr>
          <p:cNvPr id="71" name="Group 1079"/>
          <p:cNvGrpSpPr>
            <a:grpSpLocks/>
          </p:cNvGrpSpPr>
          <p:nvPr/>
        </p:nvGrpSpPr>
        <p:grpSpPr bwMode="auto">
          <a:xfrm>
            <a:off x="1835696" y="4725144"/>
            <a:ext cx="4608512" cy="873249"/>
            <a:chOff x="3570" y="1430"/>
            <a:chExt cx="902" cy="414"/>
          </a:xfrm>
        </p:grpSpPr>
        <p:sp>
          <p:nvSpPr>
            <p:cNvPr id="72" name="Rectangle 1080"/>
            <p:cNvSpPr>
              <a:spLocks noChangeArrowheads="1"/>
            </p:cNvSpPr>
            <p:nvPr/>
          </p:nvSpPr>
          <p:spPr bwMode="auto">
            <a:xfrm>
              <a:off x="3570" y="1430"/>
              <a:ext cx="902" cy="414"/>
            </a:xfrm>
            <a:prstGeom prst="rect">
              <a:avLst/>
            </a:prstGeom>
            <a:gradFill rotWithShape="1">
              <a:gsLst>
                <a:gs pos="0">
                  <a:srgbClr val="3399FF"/>
                </a:gs>
                <a:gs pos="100000">
                  <a:srgbClr val="184776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73" name="Rectangle 1081"/>
            <p:cNvSpPr>
              <a:spLocks noChangeArrowheads="1"/>
            </p:cNvSpPr>
            <p:nvPr/>
          </p:nvSpPr>
          <p:spPr bwMode="auto">
            <a:xfrm>
              <a:off x="3610" y="1430"/>
              <a:ext cx="822" cy="377"/>
            </a:xfrm>
            <a:prstGeom prst="rect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1C1C1C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123728" y="378904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</a:rPr>
              <a:t>花多少资源进行营销调研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051720" y="501317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</a:rPr>
              <a:t>估计营销调研的投入产出比</a:t>
            </a:r>
          </a:p>
        </p:txBody>
      </p:sp>
      <p:sp>
        <p:nvSpPr>
          <p:cNvPr id="78" name="灯片编号占位符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关于营销调研过程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页脚占位符 3"/>
          <p:cNvSpPr txBox="1">
            <a:spLocks noGrp="1"/>
          </p:cNvSpPr>
          <p:nvPr/>
        </p:nvSpPr>
        <p:spPr bwMode="auto">
          <a:xfrm>
            <a:off x="7046913" y="63817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   </a:t>
            </a:r>
          </a:p>
          <a:p>
            <a:r>
              <a:rPr lang="en-US" altLang="zh-CN"/>
              <a:t>   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695325"/>
            <a:ext cx="9144000" cy="0"/>
          </a:xfrm>
          <a:prstGeom prst="line">
            <a:avLst/>
          </a:prstGeom>
          <a:noFill/>
          <a:ln w="3175" cap="rnd">
            <a:solidFill>
              <a:srgbClr val="DDDDDD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rc 11"/>
          <p:cNvSpPr>
            <a:spLocks/>
          </p:cNvSpPr>
          <p:nvPr/>
        </p:nvSpPr>
        <p:spPr bwMode="auto">
          <a:xfrm>
            <a:off x="2359025" y="2041525"/>
            <a:ext cx="2073275" cy="1928813"/>
          </a:xfrm>
          <a:custGeom>
            <a:avLst/>
            <a:gdLst>
              <a:gd name="G0" fmla="+- 14464 0 0"/>
              <a:gd name="G1" fmla="+- 20295 0 0"/>
              <a:gd name="G2" fmla="+- 21600 0 0"/>
              <a:gd name="T0" fmla="*/ 0 w 14464"/>
              <a:gd name="T1" fmla="*/ 4253 h 20295"/>
              <a:gd name="T2" fmla="*/ 7071 w 14464"/>
              <a:gd name="T3" fmla="*/ 0 h 20295"/>
              <a:gd name="T4" fmla="*/ 14464 w 14464"/>
              <a:gd name="T5" fmla="*/ 20295 h 20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64" h="20295" fill="none" extrusionOk="0">
                <a:moveTo>
                  <a:pt x="-1" y="4252"/>
                </a:moveTo>
                <a:cubicBezTo>
                  <a:pt x="2061" y="2393"/>
                  <a:pt x="4462" y="949"/>
                  <a:pt x="7070" y="-1"/>
                </a:cubicBezTo>
              </a:path>
              <a:path w="14464" h="20295" stroke="0" extrusionOk="0">
                <a:moveTo>
                  <a:pt x="-1" y="4252"/>
                </a:moveTo>
                <a:cubicBezTo>
                  <a:pt x="2061" y="2393"/>
                  <a:pt x="4462" y="949"/>
                  <a:pt x="7070" y="-1"/>
                </a:cubicBezTo>
                <a:lnTo>
                  <a:pt x="14464" y="20295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>
            <a:outerShdw dist="12700" algn="ctr" rotWithShape="0">
              <a:schemeClr val="tx1"/>
            </a:outerShdw>
          </a:effectLst>
        </p:spPr>
        <p:txBody>
          <a:bodyPr wrap="none" lIns="87313" tIns="44450" rIns="87313" bIns="4445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695450" y="2185988"/>
            <a:ext cx="5435600" cy="3603625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87313" tIns="44450" rIns="87313" bIns="44450" anchor="ctr"/>
          <a:lstStyle/>
          <a:p>
            <a:endParaRPr lang="zh-CN" altLang="zh-CN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835150" y="2224088"/>
            <a:ext cx="5157788" cy="3278187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2700" algn="ctr">
            <a:noFill/>
            <a:round/>
            <a:headEnd/>
            <a:tailEnd/>
          </a:ln>
        </p:spPr>
        <p:txBody>
          <a:bodyPr wrap="none" lIns="87313" tIns="44450" rIns="87313" bIns="44450" anchor="ctr"/>
          <a:lstStyle/>
          <a:p>
            <a:endParaRPr lang="zh-CN" altLang="zh-CN"/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1911350" y="4437063"/>
            <a:ext cx="2159000" cy="1657350"/>
            <a:chOff x="1156" y="2795"/>
            <a:chExt cx="1360" cy="1044"/>
          </a:xfrm>
        </p:grpSpPr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1156" y="2932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156" y="3249"/>
              <a:ext cx="1360" cy="13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156" y="2795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chemeClr val="tx1"/>
                </a:gs>
              </a:gsLst>
              <a:path path="rect">
                <a:fillToRect r="100000" b="100000"/>
              </a:path>
            </a:gradFill>
            <a:ln w="12700" cap="rnd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179" y="2813"/>
              <a:ext cx="1315" cy="861"/>
            </a:xfrm>
            <a:prstGeom prst="ellipse">
              <a:avLst/>
            </a:prstGeom>
            <a:gradFill rotWithShape="1">
              <a:gsLst>
                <a:gs pos="0">
                  <a:srgbClr val="00A200">
                    <a:alpha val="60001"/>
                  </a:srgbClr>
                </a:gs>
                <a:gs pos="100000">
                  <a:srgbClr val="333333">
                    <a:alpha val="60001"/>
                  </a:srgbClr>
                </a:gs>
              </a:gsLst>
              <a:path path="rect">
                <a:fillToRect r="100000" b="100000"/>
              </a:path>
            </a:gradFill>
            <a:ln w="12700" cap="rnd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4792663" y="4437063"/>
            <a:ext cx="2159000" cy="1657350"/>
            <a:chOff x="1156" y="2795"/>
            <a:chExt cx="1360" cy="1044"/>
          </a:xfrm>
        </p:grpSpPr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1156" y="2932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156" y="3249"/>
              <a:ext cx="1360" cy="13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1156" y="2795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chemeClr val="tx1"/>
                </a:gs>
              </a:gsLst>
              <a:path path="rect">
                <a:fillToRect r="100000" b="100000"/>
              </a:path>
            </a:gradFill>
            <a:ln w="12700" cap="rnd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1179" y="2813"/>
              <a:ext cx="1315" cy="861"/>
            </a:xfrm>
            <a:prstGeom prst="ellipse">
              <a:avLst/>
            </a:prstGeom>
            <a:gradFill rotWithShape="1">
              <a:gsLst>
                <a:gs pos="0">
                  <a:srgbClr val="00A200">
                    <a:alpha val="60001"/>
                  </a:srgbClr>
                </a:gs>
                <a:gs pos="100000">
                  <a:srgbClr val="333333">
                    <a:alpha val="60001"/>
                  </a:srgbClr>
                </a:gs>
              </a:gsLst>
              <a:path path="rect">
                <a:fillToRect r="100000" b="100000"/>
              </a:path>
            </a:gradFill>
            <a:ln w="12700" cap="rnd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26" name="Group 24"/>
          <p:cNvGrpSpPr>
            <a:grpSpLocks noChangeAspect="1"/>
          </p:cNvGrpSpPr>
          <p:nvPr/>
        </p:nvGrpSpPr>
        <p:grpSpPr bwMode="auto">
          <a:xfrm>
            <a:off x="3602038" y="1557338"/>
            <a:ext cx="1724025" cy="1323975"/>
            <a:chOff x="1156" y="2795"/>
            <a:chExt cx="1360" cy="1044"/>
          </a:xfrm>
        </p:grpSpPr>
        <p:sp>
          <p:nvSpPr>
            <p:cNvPr id="27" name="Oval 25"/>
            <p:cNvSpPr>
              <a:spLocks noChangeAspect="1" noChangeArrowheads="1"/>
            </p:cNvSpPr>
            <p:nvPr/>
          </p:nvSpPr>
          <p:spPr bwMode="auto">
            <a:xfrm>
              <a:off x="1156" y="2931"/>
              <a:ext cx="1360" cy="908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Rectangle 26"/>
            <p:cNvSpPr>
              <a:spLocks noChangeAspect="1" noChangeArrowheads="1"/>
            </p:cNvSpPr>
            <p:nvPr/>
          </p:nvSpPr>
          <p:spPr bwMode="auto">
            <a:xfrm>
              <a:off x="1156" y="3249"/>
              <a:ext cx="1360" cy="135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27"/>
            <p:cNvSpPr>
              <a:spLocks noChangeAspect="1" noChangeArrowheads="1"/>
            </p:cNvSpPr>
            <p:nvPr/>
          </p:nvSpPr>
          <p:spPr bwMode="auto">
            <a:xfrm>
              <a:off x="1156" y="2795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chemeClr val="tx1"/>
                </a:gs>
              </a:gsLst>
              <a:path path="rect">
                <a:fillToRect r="100000" b="100000"/>
              </a:path>
            </a:gradFill>
            <a:ln w="12700" cap="rnd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1179" y="2813"/>
              <a:ext cx="1315" cy="861"/>
            </a:xfrm>
            <a:prstGeom prst="ellipse">
              <a:avLst/>
            </a:prstGeom>
            <a:gradFill rotWithShape="1">
              <a:gsLst>
                <a:gs pos="0">
                  <a:srgbClr val="00A200">
                    <a:alpha val="60001"/>
                  </a:srgbClr>
                </a:gs>
                <a:gs pos="100000">
                  <a:srgbClr val="333333">
                    <a:alpha val="60001"/>
                  </a:srgbClr>
                </a:gs>
              </a:gsLst>
              <a:path path="rect">
                <a:fillToRect r="100000" b="100000"/>
              </a:path>
            </a:gradFill>
            <a:ln w="12700" cap="rnd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31" name="Group 29"/>
          <p:cNvGrpSpPr>
            <a:grpSpLocks noChangeAspect="1"/>
          </p:cNvGrpSpPr>
          <p:nvPr/>
        </p:nvGrpSpPr>
        <p:grpSpPr bwMode="auto">
          <a:xfrm>
            <a:off x="5867400" y="2439988"/>
            <a:ext cx="1946275" cy="1493837"/>
            <a:chOff x="1156" y="2795"/>
            <a:chExt cx="1360" cy="1044"/>
          </a:xfrm>
        </p:grpSpPr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1156" y="2931"/>
              <a:ext cx="1360" cy="908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Rectangle 31"/>
            <p:cNvSpPr>
              <a:spLocks noChangeAspect="1" noChangeArrowheads="1"/>
            </p:cNvSpPr>
            <p:nvPr/>
          </p:nvSpPr>
          <p:spPr bwMode="auto">
            <a:xfrm>
              <a:off x="1156" y="3249"/>
              <a:ext cx="1360" cy="13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32"/>
            <p:cNvSpPr>
              <a:spLocks noChangeAspect="1" noChangeArrowheads="1"/>
            </p:cNvSpPr>
            <p:nvPr/>
          </p:nvSpPr>
          <p:spPr bwMode="auto">
            <a:xfrm>
              <a:off x="1156" y="2795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chemeClr val="tx1"/>
                </a:gs>
              </a:gsLst>
              <a:path path="rect">
                <a:fillToRect r="100000" b="100000"/>
              </a:path>
            </a:gradFill>
            <a:ln w="12700" cap="rnd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5" name="Oval 33"/>
            <p:cNvSpPr>
              <a:spLocks noChangeAspect="1" noChangeArrowheads="1"/>
            </p:cNvSpPr>
            <p:nvPr/>
          </p:nvSpPr>
          <p:spPr bwMode="auto">
            <a:xfrm>
              <a:off x="1179" y="2813"/>
              <a:ext cx="1315" cy="861"/>
            </a:xfrm>
            <a:prstGeom prst="ellipse">
              <a:avLst/>
            </a:prstGeom>
            <a:gradFill rotWithShape="1">
              <a:gsLst>
                <a:gs pos="0">
                  <a:srgbClr val="00A200">
                    <a:alpha val="60001"/>
                  </a:srgbClr>
                </a:gs>
                <a:gs pos="100000">
                  <a:srgbClr val="333333">
                    <a:alpha val="60001"/>
                  </a:srgbClr>
                </a:gs>
              </a:gsLst>
              <a:path path="rect">
                <a:fillToRect r="100000" b="100000"/>
              </a:path>
            </a:gradFill>
            <a:ln w="12700" cap="rnd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36" name="Group 34"/>
          <p:cNvGrpSpPr>
            <a:grpSpLocks noChangeAspect="1"/>
          </p:cNvGrpSpPr>
          <p:nvPr/>
        </p:nvGrpSpPr>
        <p:grpSpPr bwMode="auto">
          <a:xfrm>
            <a:off x="1116013" y="2439988"/>
            <a:ext cx="1946275" cy="1493837"/>
            <a:chOff x="1156" y="2795"/>
            <a:chExt cx="1360" cy="1044"/>
          </a:xfrm>
        </p:grpSpPr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>
              <a:off x="1156" y="2931"/>
              <a:ext cx="1360" cy="908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Rectangle 36"/>
            <p:cNvSpPr>
              <a:spLocks noChangeAspect="1" noChangeArrowheads="1"/>
            </p:cNvSpPr>
            <p:nvPr/>
          </p:nvSpPr>
          <p:spPr bwMode="auto">
            <a:xfrm>
              <a:off x="1156" y="3249"/>
              <a:ext cx="1360" cy="136"/>
            </a:xfrm>
            <a:prstGeom prst="rect">
              <a:avLst/>
            </a:prstGeom>
            <a:gradFill rotWithShape="1">
              <a:gsLst>
                <a:gs pos="0">
                  <a:srgbClr val="006600"/>
                </a:gs>
                <a:gs pos="50000">
                  <a:schemeClr val="bg1"/>
                </a:gs>
                <a:gs pos="100000">
                  <a:srgbClr val="006600"/>
                </a:gs>
              </a:gsLst>
              <a:lin ang="0" scaled="1"/>
            </a:gra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Oval 37"/>
            <p:cNvSpPr>
              <a:spLocks noChangeAspect="1" noChangeArrowheads="1"/>
            </p:cNvSpPr>
            <p:nvPr/>
          </p:nvSpPr>
          <p:spPr bwMode="auto">
            <a:xfrm>
              <a:off x="1156" y="2795"/>
              <a:ext cx="1360" cy="90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chemeClr val="tx1"/>
                </a:gs>
              </a:gsLst>
              <a:path path="rect">
                <a:fillToRect r="100000" b="100000"/>
              </a:path>
            </a:gradFill>
            <a:ln w="12700" cap="rnd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40" name="Oval 38"/>
            <p:cNvSpPr>
              <a:spLocks noChangeAspect="1" noChangeArrowheads="1"/>
            </p:cNvSpPr>
            <p:nvPr/>
          </p:nvSpPr>
          <p:spPr bwMode="auto">
            <a:xfrm>
              <a:off x="1179" y="2813"/>
              <a:ext cx="1315" cy="861"/>
            </a:xfrm>
            <a:prstGeom prst="ellipse">
              <a:avLst/>
            </a:prstGeom>
            <a:gradFill rotWithShape="1">
              <a:gsLst>
                <a:gs pos="0">
                  <a:srgbClr val="00A200">
                    <a:alpha val="60001"/>
                  </a:srgbClr>
                </a:gs>
                <a:gs pos="100000">
                  <a:srgbClr val="333333">
                    <a:alpha val="60001"/>
                  </a:srgbClr>
                </a:gs>
              </a:gsLst>
              <a:path path="rect">
                <a:fillToRect r="100000" b="100000"/>
              </a:path>
            </a:gradFill>
            <a:ln w="12700" cap="rnd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41" name="Arc 39"/>
          <p:cNvSpPr>
            <a:spLocks/>
          </p:cNvSpPr>
          <p:nvPr/>
        </p:nvSpPr>
        <p:spPr bwMode="auto">
          <a:xfrm>
            <a:off x="1323975" y="3903663"/>
            <a:ext cx="3097213" cy="1216025"/>
          </a:xfrm>
          <a:custGeom>
            <a:avLst/>
            <a:gdLst>
              <a:gd name="G0" fmla="+- 21600 0 0"/>
              <a:gd name="G1" fmla="+- 702 0 0"/>
              <a:gd name="G2" fmla="+- 21600 0 0"/>
              <a:gd name="T0" fmla="*/ 3707 w 21600"/>
              <a:gd name="T1" fmla="*/ 12802 h 12802"/>
              <a:gd name="T2" fmla="*/ 11 w 21600"/>
              <a:gd name="T3" fmla="*/ 0 h 12802"/>
              <a:gd name="T4" fmla="*/ 21600 w 21600"/>
              <a:gd name="T5" fmla="*/ 702 h 12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2802" fill="none" extrusionOk="0">
                <a:moveTo>
                  <a:pt x="3707" y="12801"/>
                </a:moveTo>
                <a:cubicBezTo>
                  <a:pt x="1291" y="9229"/>
                  <a:pt x="0" y="5014"/>
                  <a:pt x="0" y="702"/>
                </a:cubicBezTo>
                <a:cubicBezTo>
                  <a:pt x="-1" y="467"/>
                  <a:pt x="3" y="233"/>
                  <a:pt x="11" y="0"/>
                </a:cubicBezTo>
              </a:path>
              <a:path w="21600" h="12802" stroke="0" extrusionOk="0">
                <a:moveTo>
                  <a:pt x="3707" y="12801"/>
                </a:moveTo>
                <a:cubicBezTo>
                  <a:pt x="1291" y="9229"/>
                  <a:pt x="0" y="5014"/>
                  <a:pt x="0" y="702"/>
                </a:cubicBezTo>
                <a:cubicBezTo>
                  <a:pt x="-1" y="467"/>
                  <a:pt x="3" y="233"/>
                  <a:pt x="11" y="0"/>
                </a:cubicBezTo>
                <a:lnTo>
                  <a:pt x="21600" y="702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>
            <a:outerShdw dist="12700" algn="ctr" rotWithShape="0">
              <a:schemeClr val="tx1"/>
            </a:outerShdw>
          </a:effectLst>
        </p:spPr>
        <p:txBody>
          <a:bodyPr wrap="none" lIns="87313" tIns="44450" rIns="87313" bIns="4445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2" name="Arc 40"/>
          <p:cNvSpPr>
            <a:spLocks/>
          </p:cNvSpPr>
          <p:nvPr/>
        </p:nvSpPr>
        <p:spPr bwMode="auto">
          <a:xfrm>
            <a:off x="3836988" y="3978275"/>
            <a:ext cx="1344612" cy="2052638"/>
          </a:xfrm>
          <a:custGeom>
            <a:avLst/>
            <a:gdLst>
              <a:gd name="G0" fmla="+- 4037 0 0"/>
              <a:gd name="G1" fmla="+- 0 0 0"/>
              <a:gd name="G2" fmla="+- 21600 0 0"/>
              <a:gd name="T0" fmla="*/ 9377 w 9377"/>
              <a:gd name="T1" fmla="*/ 20930 h 21600"/>
              <a:gd name="T2" fmla="*/ 0 w 9377"/>
              <a:gd name="T3" fmla="*/ 21219 h 21600"/>
              <a:gd name="T4" fmla="*/ 4037 w 9377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77" h="21600" fill="none" extrusionOk="0">
                <a:moveTo>
                  <a:pt x="9376" y="20929"/>
                </a:moveTo>
                <a:cubicBezTo>
                  <a:pt x="7631" y="21374"/>
                  <a:pt x="5837" y="21599"/>
                  <a:pt x="4037" y="21600"/>
                </a:cubicBezTo>
                <a:cubicBezTo>
                  <a:pt x="2682" y="21600"/>
                  <a:pt x="1330" y="21472"/>
                  <a:pt x="-1" y="21219"/>
                </a:cubicBezTo>
              </a:path>
              <a:path w="9377" h="21600" stroke="0" extrusionOk="0">
                <a:moveTo>
                  <a:pt x="9376" y="20929"/>
                </a:moveTo>
                <a:cubicBezTo>
                  <a:pt x="7631" y="21374"/>
                  <a:pt x="5837" y="21599"/>
                  <a:pt x="4037" y="21600"/>
                </a:cubicBezTo>
                <a:cubicBezTo>
                  <a:pt x="2682" y="21600"/>
                  <a:pt x="1330" y="21472"/>
                  <a:pt x="-1" y="21219"/>
                </a:cubicBezTo>
                <a:lnTo>
                  <a:pt x="4037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>
            <a:outerShdw dist="12700" algn="ctr" rotWithShape="0">
              <a:schemeClr val="tx1"/>
            </a:outerShdw>
          </a:effectLst>
        </p:spPr>
        <p:txBody>
          <a:bodyPr wrap="none" lIns="87313" tIns="44450" rIns="87313" bIns="4445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3" name="Arc 41"/>
          <p:cNvSpPr>
            <a:spLocks/>
          </p:cNvSpPr>
          <p:nvPr/>
        </p:nvSpPr>
        <p:spPr bwMode="auto">
          <a:xfrm>
            <a:off x="4433888" y="3800475"/>
            <a:ext cx="3097212" cy="1189038"/>
          </a:xfrm>
          <a:custGeom>
            <a:avLst/>
            <a:gdLst>
              <a:gd name="G0" fmla="+- 0 0 0"/>
              <a:gd name="G1" fmla="+- 1773 0 0"/>
              <a:gd name="G2" fmla="+- 21600 0 0"/>
              <a:gd name="T0" fmla="*/ 21527 w 21600"/>
              <a:gd name="T1" fmla="*/ 0 h 12526"/>
              <a:gd name="T2" fmla="*/ 18733 w 21600"/>
              <a:gd name="T3" fmla="*/ 12526 h 12526"/>
              <a:gd name="T4" fmla="*/ 0 w 21600"/>
              <a:gd name="T5" fmla="*/ 1773 h 1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2526" fill="none" extrusionOk="0">
                <a:moveTo>
                  <a:pt x="21527" y="-1"/>
                </a:moveTo>
                <a:cubicBezTo>
                  <a:pt x="21575" y="589"/>
                  <a:pt x="21600" y="1181"/>
                  <a:pt x="21600" y="1773"/>
                </a:cubicBezTo>
                <a:cubicBezTo>
                  <a:pt x="21600" y="5546"/>
                  <a:pt x="20611" y="9253"/>
                  <a:pt x="18733" y="12526"/>
                </a:cubicBezTo>
              </a:path>
              <a:path w="21600" h="12526" stroke="0" extrusionOk="0">
                <a:moveTo>
                  <a:pt x="21527" y="-1"/>
                </a:moveTo>
                <a:cubicBezTo>
                  <a:pt x="21575" y="589"/>
                  <a:pt x="21600" y="1181"/>
                  <a:pt x="21600" y="1773"/>
                </a:cubicBezTo>
                <a:cubicBezTo>
                  <a:pt x="21600" y="5546"/>
                  <a:pt x="20611" y="9253"/>
                  <a:pt x="18733" y="12526"/>
                </a:cubicBezTo>
                <a:lnTo>
                  <a:pt x="0" y="1773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>
            <a:outerShdw dist="12700" algn="ctr" rotWithShape="0">
              <a:schemeClr val="tx1"/>
            </a:outerShdw>
          </a:effectLst>
        </p:spPr>
        <p:txBody>
          <a:bodyPr wrap="none" lIns="87313" tIns="44450" rIns="87313" bIns="4445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4" name="Arc 42"/>
          <p:cNvSpPr>
            <a:spLocks/>
          </p:cNvSpPr>
          <p:nvPr/>
        </p:nvSpPr>
        <p:spPr bwMode="auto">
          <a:xfrm>
            <a:off x="4440238" y="2009775"/>
            <a:ext cx="1893887" cy="1957388"/>
          </a:xfrm>
          <a:custGeom>
            <a:avLst/>
            <a:gdLst>
              <a:gd name="G0" fmla="+- 0 0 0"/>
              <a:gd name="G1" fmla="+- 20600 0 0"/>
              <a:gd name="G2" fmla="+- 21600 0 0"/>
              <a:gd name="T0" fmla="*/ 6498 w 13214"/>
              <a:gd name="T1" fmla="*/ 0 h 20600"/>
              <a:gd name="T2" fmla="*/ 13214 w 13214"/>
              <a:gd name="T3" fmla="*/ 3513 h 20600"/>
              <a:gd name="T4" fmla="*/ 0 w 13214"/>
              <a:gd name="T5" fmla="*/ 20600 h 20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214" h="20600" fill="none" extrusionOk="0">
                <a:moveTo>
                  <a:pt x="6497" y="0"/>
                </a:moveTo>
                <a:cubicBezTo>
                  <a:pt x="8926" y="766"/>
                  <a:pt x="11199" y="1955"/>
                  <a:pt x="13213" y="3513"/>
                </a:cubicBezTo>
              </a:path>
              <a:path w="13214" h="20600" stroke="0" extrusionOk="0">
                <a:moveTo>
                  <a:pt x="6497" y="0"/>
                </a:moveTo>
                <a:cubicBezTo>
                  <a:pt x="8926" y="766"/>
                  <a:pt x="11199" y="1955"/>
                  <a:pt x="13213" y="3513"/>
                </a:cubicBezTo>
                <a:lnTo>
                  <a:pt x="0" y="206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ysDot"/>
            <a:round/>
            <a:headEnd/>
            <a:tailEnd type="triangle" w="med" len="med"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87313" tIns="44450" rIns="87313" bIns="4445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8" name="AutoShape 46"/>
          <p:cNvSpPr>
            <a:spLocks noChangeArrowheads="1"/>
          </p:cNvSpPr>
          <p:nvPr/>
        </p:nvSpPr>
        <p:spPr bwMode="auto">
          <a:xfrm>
            <a:off x="3779912" y="2060848"/>
            <a:ext cx="1421048" cy="24517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Why &amp; What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?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55" name="AutoShape 53"/>
          <p:cNvSpPr>
            <a:spLocks noChangeArrowheads="1"/>
          </p:cNvSpPr>
          <p:nvPr/>
        </p:nvSpPr>
        <p:spPr bwMode="auto">
          <a:xfrm>
            <a:off x="2651299" y="3675670"/>
            <a:ext cx="3793778" cy="490347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3200" b="1" dirty="0" smtClean="0">
                <a:solidFill>
                  <a:srgbClr val="800000"/>
                </a:solidFill>
                <a:latin typeface="Arial" charset="0"/>
              </a:rPr>
              <a:t>Marketing research</a:t>
            </a:r>
            <a:endParaRPr lang="en-US" altLang="ko-KR" sz="3200" b="1" dirty="0">
              <a:solidFill>
                <a:srgbClr val="800000"/>
              </a:solidFill>
              <a:latin typeface="Arial" charset="0"/>
            </a:endParaRP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6567827" y="2996952"/>
            <a:ext cx="597741" cy="24517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How?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57" name="AutoShape 46"/>
          <p:cNvSpPr>
            <a:spLocks noChangeArrowheads="1"/>
          </p:cNvSpPr>
          <p:nvPr/>
        </p:nvSpPr>
        <p:spPr bwMode="auto">
          <a:xfrm>
            <a:off x="5168779" y="5013176"/>
            <a:ext cx="1561859" cy="24517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Data collection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58" name="AutoShape 46"/>
          <p:cNvSpPr>
            <a:spLocks noChangeArrowheads="1"/>
          </p:cNvSpPr>
          <p:nvPr/>
        </p:nvSpPr>
        <p:spPr bwMode="auto">
          <a:xfrm>
            <a:off x="2364838" y="5085184"/>
            <a:ext cx="1370874" cy="24517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Data analysis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>
            <a:off x="1261686" y="2679771"/>
            <a:ext cx="1704975" cy="735521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Communication</a:t>
            </a:r>
          </a:p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 &amp; </a:t>
            </a:r>
          </a:p>
          <a:p>
            <a:pPr algn="ctr">
              <a:lnSpc>
                <a:spcPct val="9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调研什么：界定问题、方案和内容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界定营销问题</a:t>
            </a:r>
            <a:endParaRPr lang="en-US" altLang="zh-CN" dirty="0" smtClean="0"/>
          </a:p>
          <a:p>
            <a:r>
              <a:rPr lang="zh-CN" altLang="en-US" dirty="0" smtClean="0"/>
              <a:t>界定不同决策方案</a:t>
            </a:r>
            <a:endParaRPr lang="en-US" altLang="zh-CN" dirty="0" smtClean="0"/>
          </a:p>
          <a:p>
            <a:r>
              <a:rPr lang="zh-CN" altLang="en-US" dirty="0" smtClean="0"/>
              <a:t>界定调研内容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调研的三种类型：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Exploratory research</a:t>
            </a:r>
            <a:r>
              <a:rPr lang="zh-CN" altLang="en-US" dirty="0" smtClean="0">
                <a:solidFill>
                  <a:srgbClr val="FF0000"/>
                </a:solidFill>
              </a:rPr>
              <a:t>探索性调研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Descriptive research</a:t>
            </a:r>
            <a:r>
              <a:rPr lang="zh-CN" altLang="en-US" dirty="0" smtClean="0">
                <a:solidFill>
                  <a:srgbClr val="FF0000"/>
                </a:solidFill>
              </a:rPr>
              <a:t>描述性调研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Casual research</a:t>
            </a:r>
            <a:r>
              <a:rPr lang="zh-CN" altLang="en-US" dirty="0" smtClean="0">
                <a:solidFill>
                  <a:srgbClr val="FF0000"/>
                </a:solidFill>
              </a:rPr>
              <a:t>因果性调研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怎样调研：编制调研计划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28800"/>
            <a:ext cx="8686800" cy="46805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资料来源：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二手资料、一手资料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调研方法：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观察法（多种，包括人种学研究）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焦点小组访谈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调查法（在线、电话、面对面）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行为资料分析（</a:t>
            </a:r>
            <a:r>
              <a:rPr lang="en-US" altLang="zh-CN" sz="2400" dirty="0" smtClean="0"/>
              <a:t>POS</a:t>
            </a:r>
            <a:r>
              <a:rPr lang="zh-CN" altLang="en-US" sz="2400" dirty="0" smtClean="0"/>
              <a:t>数据、目录采购数据、顾客数据库）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实验法（控制外生变量，考察刺激变量与观测结果之因果关系）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怎样调研：编制调研计划（续）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556792"/>
            <a:ext cx="8686800" cy="410445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3. </a:t>
            </a:r>
            <a:r>
              <a:rPr lang="zh-CN" altLang="en-US" dirty="0" smtClean="0"/>
              <a:t>调研工具：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问卷（设计程序；问题的格式、词序、顺序）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定性测量（</a:t>
            </a:r>
            <a:r>
              <a:rPr lang="en-US" altLang="zh-CN" sz="2200" dirty="0" smtClean="0"/>
              <a:t>ZMET、</a:t>
            </a:r>
            <a:r>
              <a:rPr lang="zh-CN" altLang="en-US" sz="2200" dirty="0" smtClean="0"/>
              <a:t>词汇联想、投射、形象化、品牌拟人化、阶梯）</a:t>
            </a:r>
            <a:r>
              <a:rPr lang="en-US" altLang="zh-CN" sz="2200" dirty="0" smtClean="0"/>
              <a:t>(ZTET: </a:t>
            </a:r>
            <a:r>
              <a:rPr lang="en-US" altLang="zh-CN" sz="2200" dirty="0" err="1" smtClean="0"/>
              <a:t>Zaltman</a:t>
            </a:r>
            <a:r>
              <a:rPr lang="en-US" altLang="zh-CN" sz="2200" dirty="0" smtClean="0"/>
              <a:t> Metaphor Elicitation Technique</a:t>
            </a:r>
            <a:r>
              <a:rPr lang="zh-CN" altLang="en-US" sz="2000" dirty="0" smtClean="0">
                <a:solidFill>
                  <a:srgbClr val="FF0000"/>
                </a:solidFill>
              </a:rPr>
              <a:t>萨尔特曼隐喻诱引技术</a:t>
            </a:r>
            <a:r>
              <a:rPr lang="en-US" altLang="zh-CN" sz="2200" dirty="0" smtClean="0"/>
              <a:t>)</a:t>
            </a:r>
          </a:p>
          <a:p>
            <a:pPr>
              <a:buNone/>
            </a:pPr>
            <a:r>
              <a:rPr lang="en-US" altLang="zh-CN" dirty="0" smtClean="0"/>
              <a:t>4.</a:t>
            </a:r>
            <a:r>
              <a:rPr lang="zh-CN" altLang="en-US" dirty="0" smtClean="0"/>
              <a:t> 抽样计划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抽样单位：向谁调查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样本大小：应调查多少人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抽样过程：如何选择受试者（概率抽样、非概率抽样）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访问方式：邮寄、电话、在线、面访（预约、拦截）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14400" y="274638"/>
            <a:ext cx="7924800" cy="94456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FF0000"/>
                </a:solidFill>
                <a:effectLst>
                  <a:reflection blurRad="12700" stA="48000" endA="300" endPos="55000" dir="5400000" sy="-90000" algn="bl" rotWithShape="0"/>
                </a:effectLst>
                <a:latin typeface="华文琥珀" pitchFamily="2" charset="-122"/>
                <a:ea typeface="华文琥珀" pitchFamily="2" charset="-122"/>
                <a:cs typeface="+mj-cs"/>
              </a:rPr>
              <a:t>消费者行为分析框架</a:t>
            </a:r>
            <a:endParaRPr kumimoji="0" lang="en-US" altLang="zh-CN" sz="3600" b="0" i="0" u="none" strike="noStrike" kern="1200" cap="all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华文琥珀" pitchFamily="2" charset="-122"/>
              <a:ea typeface="华文琥珀" pitchFamily="2" charset="-122"/>
              <a:cs typeface="+mj-cs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 rot="5400000">
            <a:off x="-2132012" y="1793875"/>
            <a:ext cx="4430712" cy="4427538"/>
          </a:xfrm>
          <a:custGeom>
            <a:avLst/>
            <a:gdLst>
              <a:gd name="T0" fmla="*/ 11697285 w 21600"/>
              <a:gd name="T1" fmla="*/ 468522891 h 21600"/>
              <a:gd name="T2" fmla="*/ 11486826 w 21600"/>
              <a:gd name="T3" fmla="*/ 453775295 h 21600"/>
              <a:gd name="T4" fmla="*/ 454426130 w 21600"/>
              <a:gd name="T5" fmla="*/ 11470398 h 21600"/>
              <a:gd name="T6" fmla="*/ 897365435 w 21600"/>
              <a:gd name="T7" fmla="*/ 453775295 h 21600"/>
              <a:gd name="T8" fmla="*/ 897112925 w 21600"/>
              <a:gd name="T9" fmla="*/ 468522891 h 21600"/>
              <a:gd name="T10" fmla="*/ 908557700 w 21600"/>
              <a:gd name="T11" fmla="*/ 468943097 h 21600"/>
              <a:gd name="T12" fmla="*/ 908852261 w 21600"/>
              <a:gd name="T13" fmla="*/ 453775295 h 21600"/>
              <a:gd name="T14" fmla="*/ 454426130 w 21600"/>
              <a:gd name="T15" fmla="*/ 0 h 21600"/>
              <a:gd name="T16" fmla="*/ 0 w 21600"/>
              <a:gd name="T17" fmla="*/ 453775295 h 21600"/>
              <a:gd name="T18" fmla="*/ 252510 w 21600"/>
              <a:gd name="T19" fmla="*/ 468943097 h 21600"/>
              <a:gd name="T20" fmla="*/ 11697285 w 21600"/>
              <a:gd name="T21" fmla="*/ 468522891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8093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278" y="11151"/>
                </a:moveTo>
                <a:cubicBezTo>
                  <a:pt x="274" y="11034"/>
                  <a:pt x="273" y="10917"/>
                  <a:pt x="273" y="10800"/>
                </a:cubicBezTo>
                <a:cubicBezTo>
                  <a:pt x="273" y="4986"/>
                  <a:pt x="4986" y="273"/>
                  <a:pt x="10800" y="273"/>
                </a:cubicBezTo>
                <a:cubicBezTo>
                  <a:pt x="16613" y="273"/>
                  <a:pt x="21327" y="4986"/>
                  <a:pt x="21327" y="10800"/>
                </a:cubicBezTo>
                <a:cubicBezTo>
                  <a:pt x="21327" y="10917"/>
                  <a:pt x="21325" y="11034"/>
                  <a:pt x="21321" y="11151"/>
                </a:cubicBezTo>
                <a:lnTo>
                  <a:pt x="21593" y="11161"/>
                </a:lnTo>
                <a:cubicBezTo>
                  <a:pt x="21597" y="11040"/>
                  <a:pt x="21600" y="10920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920"/>
                  <a:pt x="2" y="11040"/>
                  <a:pt x="6" y="11161"/>
                </a:cubicBezTo>
                <a:lnTo>
                  <a:pt x="278" y="11151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chemeClr val="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 rot="5400000">
            <a:off x="-1872456" y="2121694"/>
            <a:ext cx="3768725" cy="3763963"/>
          </a:xfrm>
          <a:custGeom>
            <a:avLst/>
            <a:gdLst>
              <a:gd name="T0" fmla="*/ 306130566 w 21600"/>
              <a:gd name="T1" fmla="*/ 328161985 h 21600"/>
              <a:gd name="T2" fmla="*/ 306130566 w 21600"/>
              <a:gd name="T3" fmla="*/ 327949391 h 21600"/>
              <a:gd name="T4" fmla="*/ 328779905 w 21600"/>
              <a:gd name="T5" fmla="*/ 305357423 h 21600"/>
              <a:gd name="T6" fmla="*/ 351429070 w 21600"/>
              <a:gd name="T7" fmla="*/ 327949391 h 21600"/>
              <a:gd name="T8" fmla="*/ 351398711 w 21600"/>
              <a:gd name="T9" fmla="*/ 328161985 h 21600"/>
              <a:gd name="T10" fmla="*/ 657529276 w 21600"/>
              <a:gd name="T11" fmla="*/ 331471833 h 21600"/>
              <a:gd name="T12" fmla="*/ 657559635 w 21600"/>
              <a:gd name="T13" fmla="*/ 327949391 h 21600"/>
              <a:gd name="T14" fmla="*/ 328779905 w 21600"/>
              <a:gd name="T15" fmla="*/ 0 h 21600"/>
              <a:gd name="T16" fmla="*/ 0 w 21600"/>
              <a:gd name="T17" fmla="*/ 327949391 h 21600"/>
              <a:gd name="T18" fmla="*/ 0 w 21600"/>
              <a:gd name="T19" fmla="*/ 331471833 h 21600"/>
              <a:gd name="T20" fmla="*/ 306130566 w 21600"/>
              <a:gd name="T21" fmla="*/ 32816198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7835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10056" y="10807"/>
                </a:moveTo>
                <a:cubicBezTo>
                  <a:pt x="10056" y="10805"/>
                  <a:pt x="10056" y="10802"/>
                  <a:pt x="10056" y="10800"/>
                </a:cubicBezTo>
                <a:cubicBezTo>
                  <a:pt x="10056" y="10389"/>
                  <a:pt x="10389" y="10056"/>
                  <a:pt x="10800" y="10056"/>
                </a:cubicBezTo>
                <a:cubicBezTo>
                  <a:pt x="11210" y="10056"/>
                  <a:pt x="11544" y="10389"/>
                  <a:pt x="11544" y="10800"/>
                </a:cubicBezTo>
                <a:cubicBezTo>
                  <a:pt x="11544" y="10802"/>
                  <a:pt x="11543" y="10805"/>
                  <a:pt x="11543" y="10807"/>
                </a:cubicBezTo>
                <a:lnTo>
                  <a:pt x="21599" y="10916"/>
                </a:lnTo>
                <a:cubicBezTo>
                  <a:pt x="21599" y="10877"/>
                  <a:pt x="21600" y="1083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38"/>
                  <a:pt x="0" y="10877"/>
                  <a:pt x="0" y="10916"/>
                </a:cubicBezTo>
                <a:lnTo>
                  <a:pt x="10056" y="10807"/>
                </a:lnTo>
                <a:close/>
              </a:path>
            </a:pathLst>
          </a:cu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317625" y="1928813"/>
            <a:ext cx="5835650" cy="538162"/>
            <a:chOff x="0" y="0"/>
            <a:chExt cx="3676" cy="339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83" y="0"/>
              <a:ext cx="3493" cy="334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rgbClr val="B5B5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0" y="23"/>
              <a:ext cx="316" cy="316"/>
              <a:chOff x="0" y="0"/>
              <a:chExt cx="316" cy="316"/>
            </a:xfrm>
          </p:grpSpPr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48" y="49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50" y="72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 smtClean="0"/>
                <a:t>2</a:t>
              </a:r>
              <a:endParaRPr lang="en-US" altLang="zh-CN" b="1" dirty="0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16" y="54"/>
              <a:ext cx="6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 dirty="0" smtClean="0">
                  <a:solidFill>
                    <a:schemeClr val="bg1"/>
                  </a:solidFill>
                </a:rPr>
                <a:t>Whom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1828800" y="2630488"/>
            <a:ext cx="5791200" cy="539750"/>
            <a:chOff x="0" y="0"/>
            <a:chExt cx="3648" cy="340"/>
          </a:xfrm>
        </p:grpSpPr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217" y="0"/>
              <a:ext cx="3431" cy="33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B0F0"/>
                </a:gs>
                <a:gs pos="100000">
                  <a:srgbClr val="895FDB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36" y="54"/>
              <a:ext cx="5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 dirty="0" smtClean="0">
                  <a:solidFill>
                    <a:schemeClr val="tx2"/>
                  </a:solidFill>
                </a:rPr>
                <a:t>What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0" y="24"/>
              <a:ext cx="316" cy="316"/>
              <a:chOff x="0" y="0"/>
              <a:chExt cx="316" cy="316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auto">
              <a:xfrm>
                <a:off x="48" y="49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52" y="72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 smtClean="0"/>
                <a:t>3</a:t>
              </a:r>
              <a:endParaRPr lang="en-US" altLang="zh-CN" b="1" dirty="0"/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2046288" y="3341688"/>
            <a:ext cx="5878512" cy="538162"/>
            <a:chOff x="0" y="0"/>
            <a:chExt cx="3703" cy="339"/>
          </a:xfrm>
        </p:grpSpPr>
        <p:sp>
          <p:nvSpPr>
            <p:cNvPr id="21" name="AutoShape 20"/>
            <p:cNvSpPr>
              <a:spLocks noChangeArrowheads="1"/>
            </p:cNvSpPr>
            <p:nvPr/>
          </p:nvSpPr>
          <p:spPr bwMode="auto">
            <a:xfrm>
              <a:off x="183" y="0"/>
              <a:ext cx="3520" cy="334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0" y="23"/>
              <a:ext cx="316" cy="316"/>
              <a:chOff x="0" y="0"/>
              <a:chExt cx="316" cy="316"/>
            </a:xfrm>
          </p:grpSpPr>
          <p:sp>
            <p:nvSpPr>
              <p:cNvPr id="25" name="Oval 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Oval 23"/>
              <p:cNvSpPr>
                <a:spLocks noChangeArrowheads="1"/>
              </p:cNvSpPr>
              <p:nvPr/>
            </p:nvSpPr>
            <p:spPr bwMode="auto">
              <a:xfrm>
                <a:off x="48" y="49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50" y="72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 smtClean="0"/>
                <a:t>4</a:t>
              </a:r>
              <a:endParaRPr lang="en-US" altLang="zh-CN" b="1" dirty="0"/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316" y="54"/>
              <a:ext cx="45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 dirty="0" smtClean="0">
                  <a:solidFill>
                    <a:schemeClr val="bg1"/>
                  </a:solidFill>
                </a:rPr>
                <a:t>Why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2000250" y="4052888"/>
            <a:ext cx="5791200" cy="539750"/>
            <a:chOff x="0" y="0"/>
            <a:chExt cx="3648" cy="340"/>
          </a:xfrm>
        </p:grpSpPr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217" y="0"/>
              <a:ext cx="3431" cy="33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92D050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336" y="54"/>
              <a:ext cx="54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 dirty="0" smtClean="0">
                  <a:solidFill>
                    <a:schemeClr val="tx2"/>
                  </a:solidFill>
                </a:rPr>
                <a:t>When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grpSp>
          <p:nvGrpSpPr>
            <p:cNvPr id="30" name="Group 30"/>
            <p:cNvGrpSpPr>
              <a:grpSpLocks/>
            </p:cNvGrpSpPr>
            <p:nvPr/>
          </p:nvGrpSpPr>
          <p:grpSpPr bwMode="auto">
            <a:xfrm>
              <a:off x="0" y="24"/>
              <a:ext cx="316" cy="316"/>
              <a:chOff x="0" y="0"/>
              <a:chExt cx="316" cy="316"/>
            </a:xfrm>
          </p:grpSpPr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48" y="49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52" y="72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 smtClean="0"/>
                <a:t>5</a:t>
              </a:r>
              <a:endParaRPr lang="en-US" altLang="zh-CN" b="1" dirty="0"/>
            </a:p>
          </p:txBody>
        </p:sp>
      </p:grpSp>
      <p:grpSp>
        <p:nvGrpSpPr>
          <p:cNvPr id="34" name="Group 34"/>
          <p:cNvGrpSpPr>
            <a:grpSpLocks/>
          </p:cNvGrpSpPr>
          <p:nvPr/>
        </p:nvGrpSpPr>
        <p:grpSpPr bwMode="auto">
          <a:xfrm>
            <a:off x="1766888" y="4764088"/>
            <a:ext cx="6538912" cy="538162"/>
            <a:chOff x="0" y="0"/>
            <a:chExt cx="4119" cy="339"/>
          </a:xfrm>
        </p:grpSpPr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183" y="0"/>
              <a:ext cx="3936" cy="334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hlink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6" name="Group 36"/>
            <p:cNvGrpSpPr>
              <a:grpSpLocks/>
            </p:cNvGrpSpPr>
            <p:nvPr/>
          </p:nvGrpSpPr>
          <p:grpSpPr bwMode="auto">
            <a:xfrm>
              <a:off x="0" y="23"/>
              <a:ext cx="316" cy="316"/>
              <a:chOff x="0" y="0"/>
              <a:chExt cx="316" cy="316"/>
            </a:xfrm>
          </p:grpSpPr>
          <p:sp>
            <p:nvSpPr>
              <p:cNvPr id="39" name="Oval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6" cy="316"/>
              </a:xfrm>
              <a:prstGeom prst="ellipse">
                <a:avLst/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Oval 37"/>
              <p:cNvSpPr>
                <a:spLocks noChangeArrowheads="1"/>
              </p:cNvSpPr>
              <p:nvPr/>
            </p:nvSpPr>
            <p:spPr bwMode="auto">
              <a:xfrm>
                <a:off x="48" y="49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7" name="Text Box 38"/>
            <p:cNvSpPr txBox="1">
              <a:spLocks noChangeArrowheads="1"/>
            </p:cNvSpPr>
            <p:nvPr/>
          </p:nvSpPr>
          <p:spPr bwMode="auto">
            <a:xfrm>
              <a:off x="50" y="72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 smtClean="0"/>
                <a:t>6</a:t>
              </a:r>
              <a:endParaRPr lang="en-US" altLang="zh-CN" b="1" dirty="0"/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316" y="54"/>
              <a:ext cx="5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 dirty="0" smtClean="0">
                  <a:solidFill>
                    <a:schemeClr val="bg1"/>
                  </a:solidFill>
                </a:rPr>
                <a:t>Where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1"/>
          <p:cNvGrpSpPr>
            <a:grpSpLocks/>
          </p:cNvGrpSpPr>
          <p:nvPr/>
        </p:nvGrpSpPr>
        <p:grpSpPr bwMode="auto">
          <a:xfrm>
            <a:off x="1331640" y="5517232"/>
            <a:ext cx="6538913" cy="538163"/>
            <a:chOff x="0" y="0"/>
            <a:chExt cx="4119" cy="339"/>
          </a:xfrm>
        </p:grpSpPr>
        <p:sp>
          <p:nvSpPr>
            <p:cNvPr id="42" name="AutoShape 41"/>
            <p:cNvSpPr>
              <a:spLocks noChangeArrowheads="1"/>
            </p:cNvSpPr>
            <p:nvPr/>
          </p:nvSpPr>
          <p:spPr bwMode="auto">
            <a:xfrm>
              <a:off x="183" y="0"/>
              <a:ext cx="3936" cy="334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folHlink"/>
                </a:gs>
                <a:gs pos="100000">
                  <a:srgbClr val="A382E3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" name="Group 43"/>
            <p:cNvGrpSpPr>
              <a:grpSpLocks/>
            </p:cNvGrpSpPr>
            <p:nvPr/>
          </p:nvGrpSpPr>
          <p:grpSpPr bwMode="auto">
            <a:xfrm>
              <a:off x="0" y="23"/>
              <a:ext cx="316" cy="316"/>
              <a:chOff x="0" y="0"/>
              <a:chExt cx="316" cy="316"/>
            </a:xfrm>
          </p:grpSpPr>
          <p:sp>
            <p:nvSpPr>
              <p:cNvPr id="46" name="Oval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6" cy="316"/>
              </a:xfrm>
              <a:prstGeom prst="ellipse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Oval 44"/>
              <p:cNvSpPr>
                <a:spLocks noChangeArrowheads="1"/>
              </p:cNvSpPr>
              <p:nvPr/>
            </p:nvSpPr>
            <p:spPr bwMode="auto">
              <a:xfrm>
                <a:off x="48" y="49"/>
                <a:ext cx="220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" name="Text Box 45"/>
            <p:cNvSpPr txBox="1">
              <a:spLocks noChangeArrowheads="1"/>
            </p:cNvSpPr>
            <p:nvPr/>
          </p:nvSpPr>
          <p:spPr bwMode="auto">
            <a:xfrm>
              <a:off x="50" y="72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 smtClean="0"/>
                <a:t>7</a:t>
              </a:r>
              <a:endParaRPr lang="en-US" altLang="zh-CN" b="1" dirty="0"/>
            </a:p>
          </p:txBody>
        </p:sp>
        <p:sp>
          <p:nvSpPr>
            <p:cNvPr id="45" name="Text Box 46"/>
            <p:cNvSpPr txBox="1">
              <a:spLocks noChangeArrowheads="1"/>
            </p:cNvSpPr>
            <p:nvPr/>
          </p:nvSpPr>
          <p:spPr bwMode="auto">
            <a:xfrm>
              <a:off x="316" y="54"/>
              <a:ext cx="45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 dirty="0" smtClean="0">
                  <a:solidFill>
                    <a:schemeClr val="tx2"/>
                  </a:solidFill>
                </a:rPr>
                <a:t>How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28600" y="3416300"/>
            <a:ext cx="1371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500" b="1" dirty="0" smtClean="0">
                <a:solidFill>
                  <a:srgbClr val="C00000"/>
                </a:solidFill>
              </a:rPr>
              <a:t>6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W</a:t>
            </a:r>
            <a:r>
              <a:rPr lang="en-US" altLang="zh-CN" sz="2500" b="1" dirty="0" smtClean="0">
                <a:solidFill>
                  <a:srgbClr val="C00000"/>
                </a:solidFill>
              </a:rPr>
              <a:t>1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906190" y="1513359"/>
            <a:ext cx="349250" cy="349250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1331640" y="1484784"/>
            <a:ext cx="3637534" cy="369332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 dirty="0" smtClean="0">
                <a:solidFill>
                  <a:schemeClr val="tx2"/>
                </a:solidFill>
              </a:rPr>
              <a:t>WHO                                         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9592" y="15567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</a:p>
        </p:txBody>
      </p:sp>
      <p:sp>
        <p:nvSpPr>
          <p:cNvPr id="52" name="AutoShape 6"/>
          <p:cNvSpPr>
            <a:spLocks noChangeArrowheads="1"/>
          </p:cNvSpPr>
          <p:nvPr/>
        </p:nvSpPr>
        <p:spPr bwMode="auto">
          <a:xfrm>
            <a:off x="1259632" y="1340768"/>
            <a:ext cx="5545138" cy="530225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在线调研的优点和缺点</a:t>
            </a:r>
            <a:endParaRPr kumimoji="0" lang="zh-CN" altLang="en-US" sz="32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04800" y="1556792"/>
            <a:ext cx="8686800" cy="41044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优点：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成本低</a:t>
            </a:r>
            <a:endParaRPr kumimoji="0" lang="en-US" altLang="zh-CN" sz="2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速度快</a:t>
            </a:r>
            <a:endParaRPr kumimoji="0" lang="en-US" altLang="zh-CN" sz="2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回答诚实</a:t>
            </a:r>
            <a:endParaRPr kumimoji="0" lang="en-US" altLang="zh-CN" sz="2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形式多样</a:t>
            </a:r>
            <a:endParaRPr kumimoji="0" lang="en-US" altLang="zh-CN" sz="2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缺点</a:t>
            </a: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样本小且有偏态</a:t>
            </a:r>
            <a:endParaRPr kumimoji="0" lang="en-US" altLang="zh-CN" sz="2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遭遇过多的受访者流失</a:t>
            </a:r>
            <a:endParaRPr kumimoji="0" lang="en-US" altLang="zh-CN" sz="22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"/>
              <a:tabLst/>
              <a:defRPr/>
            </a:pPr>
            <a:r>
              <a:rPr kumimoji="0" lang="zh-CN" alt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技术问题和兼容性问题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收集调研数据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556792"/>
            <a:ext cx="8686800" cy="41044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其难度与访问方式密切相关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支出昂贵，容易出错</a:t>
            </a:r>
            <a:endParaRPr lang="en-US" altLang="zh-CN" sz="2200" dirty="0" smtClean="0"/>
          </a:p>
          <a:p>
            <a:pPr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 实地访问面临的问题（能否进行、质量如何）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受访者不在家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受访者拒绝合作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受访者回答有偏差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访问人员不诚实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环境和氛围不合适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分析调研数据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556792"/>
            <a:ext cx="8686800" cy="41044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简单的数据分析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频数分布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均值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标准差</a:t>
            </a:r>
            <a:endParaRPr lang="en-US" altLang="zh-CN" sz="2200" dirty="0" smtClean="0"/>
          </a:p>
          <a:p>
            <a:pPr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 深入的数据分析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应用高级的统计技术和决策模型，以获得意外发现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检验假设与理论之间的差别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应用敏感性分析检验假设和结论的信度</a:t>
            </a:r>
            <a:endParaRPr lang="en-US" altLang="zh-CN" sz="2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调研成果的展示传播与应用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28800"/>
            <a:ext cx="8686800" cy="41044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调研成果的展示与传播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将数据分析结果写成正式的调研报告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将调研报告以尽可能容易理解和引人注目的方式进行展示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将调研报告传递给公司的营销经理及相关管理人员</a:t>
            </a:r>
            <a:endParaRPr lang="en-US" altLang="zh-CN" sz="2200" dirty="0" smtClean="0"/>
          </a:p>
          <a:p>
            <a:pPr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 应用调研成果：制定营销决策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营销决策者在决策中采用调研成果，调研的价值才得到体现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高质量的调研结果应用于营销决策支持系统，有助于提高营销决策质量</a:t>
            </a:r>
            <a:endParaRPr lang="en-US" altLang="zh-CN" sz="2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0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测定营销生产率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页脚占位符 3"/>
          <p:cNvSpPr txBox="1">
            <a:spLocks noGrp="1"/>
          </p:cNvSpPr>
          <p:nvPr/>
        </p:nvSpPr>
        <p:spPr bwMode="auto">
          <a:xfrm>
            <a:off x="7191103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   </a:t>
            </a:r>
          </a:p>
          <a:p>
            <a:r>
              <a:rPr lang="en-US" altLang="zh-CN"/>
              <a:t>   </a:t>
            </a:r>
          </a:p>
        </p:txBody>
      </p:sp>
      <p:sp>
        <p:nvSpPr>
          <p:cNvPr id="45" name="Rectangle 1045"/>
          <p:cNvSpPr>
            <a:spLocks noChangeArrowheads="1"/>
          </p:cNvSpPr>
          <p:nvPr/>
        </p:nvSpPr>
        <p:spPr bwMode="auto">
          <a:xfrm>
            <a:off x="971278" y="1716088"/>
            <a:ext cx="7345362" cy="4465637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46" name="Group 1029"/>
          <p:cNvGrpSpPr>
            <a:grpSpLocks/>
          </p:cNvGrpSpPr>
          <p:nvPr/>
        </p:nvGrpSpPr>
        <p:grpSpPr bwMode="auto">
          <a:xfrm>
            <a:off x="2628628" y="1789113"/>
            <a:ext cx="4105275" cy="4105275"/>
            <a:chOff x="2290" y="1752"/>
            <a:chExt cx="1134" cy="1134"/>
          </a:xfrm>
        </p:grpSpPr>
        <p:sp>
          <p:nvSpPr>
            <p:cNvPr id="47" name="AutoShape 1030"/>
            <p:cNvSpPr>
              <a:spLocks noChangeArrowheads="1"/>
            </p:cNvSpPr>
            <p:nvPr/>
          </p:nvSpPr>
          <p:spPr bwMode="auto">
            <a:xfrm rot="900000">
              <a:off x="2290" y="1752"/>
              <a:ext cx="1134" cy="1134"/>
            </a:xfrm>
            <a:prstGeom prst="star5">
              <a:avLst/>
            </a:pr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AutoShape 1031"/>
            <p:cNvSpPr>
              <a:spLocks noChangeArrowheads="1"/>
            </p:cNvSpPr>
            <p:nvPr/>
          </p:nvSpPr>
          <p:spPr bwMode="auto">
            <a:xfrm rot="-900000">
              <a:off x="2290" y="1752"/>
              <a:ext cx="1134" cy="1134"/>
            </a:xfrm>
            <a:prstGeom prst="star5">
              <a:avLst/>
            </a:pr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9" name="Freeform 1023"/>
          <p:cNvSpPr>
            <a:spLocks/>
          </p:cNvSpPr>
          <p:nvPr/>
        </p:nvSpPr>
        <p:spPr bwMode="auto">
          <a:xfrm>
            <a:off x="4644753" y="1860550"/>
            <a:ext cx="3527425" cy="2109788"/>
          </a:xfrm>
          <a:custGeom>
            <a:avLst/>
            <a:gdLst>
              <a:gd name="T0" fmla="*/ 0 w 2920"/>
              <a:gd name="T1" fmla="*/ 2147483647 h 936"/>
              <a:gd name="T2" fmla="*/ 2147483647 w 2920"/>
              <a:gd name="T3" fmla="*/ 0 h 936"/>
              <a:gd name="T4" fmla="*/ 2147483647 w 2920"/>
              <a:gd name="T5" fmla="*/ 0 h 936"/>
              <a:gd name="T6" fmla="*/ 2147483647 w 2920"/>
              <a:gd name="T7" fmla="*/ 2147483647 h 936"/>
              <a:gd name="T8" fmla="*/ 2147483647 w 2920"/>
              <a:gd name="T9" fmla="*/ 2147483647 h 936"/>
              <a:gd name="T10" fmla="*/ 0 w 2920"/>
              <a:gd name="T11" fmla="*/ 2147483647 h 9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20"/>
              <a:gd name="T19" fmla="*/ 0 h 936"/>
              <a:gd name="T20" fmla="*/ 2920 w 2920"/>
              <a:gd name="T21" fmla="*/ 936 h 9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20" h="936">
                <a:moveTo>
                  <a:pt x="0" y="936"/>
                </a:moveTo>
                <a:lnTo>
                  <a:pt x="1559" y="0"/>
                </a:lnTo>
                <a:lnTo>
                  <a:pt x="2920" y="0"/>
                </a:lnTo>
                <a:lnTo>
                  <a:pt x="2920" y="312"/>
                </a:lnTo>
                <a:lnTo>
                  <a:pt x="1559" y="312"/>
                </a:lnTo>
                <a:lnTo>
                  <a:pt x="0" y="936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1024"/>
          <p:cNvSpPr>
            <a:spLocks/>
          </p:cNvSpPr>
          <p:nvPr/>
        </p:nvSpPr>
        <p:spPr bwMode="auto">
          <a:xfrm>
            <a:off x="4644753" y="2755900"/>
            <a:ext cx="3527425" cy="1214438"/>
          </a:xfrm>
          <a:custGeom>
            <a:avLst/>
            <a:gdLst>
              <a:gd name="T0" fmla="*/ 0 w 2920"/>
              <a:gd name="T1" fmla="*/ 2147483647 h 539"/>
              <a:gd name="T2" fmla="*/ 2147483647 w 2920"/>
              <a:gd name="T3" fmla="*/ 0 h 539"/>
              <a:gd name="T4" fmla="*/ 2147483647 w 2920"/>
              <a:gd name="T5" fmla="*/ 0 h 539"/>
              <a:gd name="T6" fmla="*/ 2147483647 w 2920"/>
              <a:gd name="T7" fmla="*/ 2147483647 h 539"/>
              <a:gd name="T8" fmla="*/ 2147483647 w 2920"/>
              <a:gd name="T9" fmla="*/ 2147483647 h 539"/>
              <a:gd name="T10" fmla="*/ 0 w 2920"/>
              <a:gd name="T11" fmla="*/ 2147483647 h 5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20"/>
              <a:gd name="T19" fmla="*/ 0 h 539"/>
              <a:gd name="T20" fmla="*/ 2920 w 2920"/>
              <a:gd name="T21" fmla="*/ 539 h 5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20" h="539">
                <a:moveTo>
                  <a:pt x="0" y="539"/>
                </a:moveTo>
                <a:lnTo>
                  <a:pt x="1559" y="0"/>
                </a:lnTo>
                <a:lnTo>
                  <a:pt x="2920" y="0"/>
                </a:lnTo>
                <a:lnTo>
                  <a:pt x="2920" y="312"/>
                </a:lnTo>
                <a:lnTo>
                  <a:pt x="1531" y="312"/>
                </a:lnTo>
                <a:lnTo>
                  <a:pt x="0" y="539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1025"/>
          <p:cNvSpPr>
            <a:spLocks/>
          </p:cNvSpPr>
          <p:nvPr/>
        </p:nvSpPr>
        <p:spPr bwMode="auto">
          <a:xfrm rot="10800000" flipV="1">
            <a:off x="4644753" y="3649663"/>
            <a:ext cx="3527425" cy="696912"/>
          </a:xfrm>
          <a:custGeom>
            <a:avLst/>
            <a:gdLst>
              <a:gd name="T0" fmla="*/ 2147483647 w 2222"/>
              <a:gd name="T1" fmla="*/ 2147483647 h 439"/>
              <a:gd name="T2" fmla="*/ 2147483647 w 2222"/>
              <a:gd name="T3" fmla="*/ 0 h 439"/>
              <a:gd name="T4" fmla="*/ 0 w 2222"/>
              <a:gd name="T5" fmla="*/ 0 h 439"/>
              <a:gd name="T6" fmla="*/ 0 w 2222"/>
              <a:gd name="T7" fmla="*/ 2147483647 h 439"/>
              <a:gd name="T8" fmla="*/ 2147483647 w 2222"/>
              <a:gd name="T9" fmla="*/ 2147483647 h 439"/>
              <a:gd name="T10" fmla="*/ 2147483647 w 2222"/>
              <a:gd name="T11" fmla="*/ 2147483647 h 4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22"/>
              <a:gd name="T19" fmla="*/ 0 h 439"/>
              <a:gd name="T20" fmla="*/ 2222 w 2222"/>
              <a:gd name="T21" fmla="*/ 439 h 4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22" h="439">
                <a:moveTo>
                  <a:pt x="2222" y="202"/>
                </a:moveTo>
                <a:lnTo>
                  <a:pt x="1036" y="0"/>
                </a:lnTo>
                <a:lnTo>
                  <a:pt x="0" y="0"/>
                </a:lnTo>
                <a:lnTo>
                  <a:pt x="0" y="439"/>
                </a:lnTo>
                <a:lnTo>
                  <a:pt x="1056" y="433"/>
                </a:lnTo>
                <a:lnTo>
                  <a:pt x="2222" y="2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1026"/>
          <p:cNvSpPr>
            <a:spLocks/>
          </p:cNvSpPr>
          <p:nvPr/>
        </p:nvSpPr>
        <p:spPr bwMode="auto">
          <a:xfrm>
            <a:off x="4644753" y="3970338"/>
            <a:ext cx="3527425" cy="1212850"/>
          </a:xfrm>
          <a:custGeom>
            <a:avLst/>
            <a:gdLst>
              <a:gd name="T0" fmla="*/ 0 w 2920"/>
              <a:gd name="T1" fmla="*/ 0 h 539"/>
              <a:gd name="T2" fmla="*/ 2147483647 w 2920"/>
              <a:gd name="T3" fmla="*/ 2147483647 h 539"/>
              <a:gd name="T4" fmla="*/ 2147483647 w 2920"/>
              <a:gd name="T5" fmla="*/ 2147483647 h 539"/>
              <a:gd name="T6" fmla="*/ 2147483647 w 2920"/>
              <a:gd name="T7" fmla="*/ 2147483647 h 539"/>
              <a:gd name="T8" fmla="*/ 2147483647 w 2920"/>
              <a:gd name="T9" fmla="*/ 2147483647 h 539"/>
              <a:gd name="T10" fmla="*/ 0 w 2920"/>
              <a:gd name="T11" fmla="*/ 0 h 5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20"/>
              <a:gd name="T19" fmla="*/ 0 h 539"/>
              <a:gd name="T20" fmla="*/ 2920 w 2920"/>
              <a:gd name="T21" fmla="*/ 539 h 5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20" h="539">
                <a:moveTo>
                  <a:pt x="0" y="0"/>
                </a:moveTo>
                <a:lnTo>
                  <a:pt x="1559" y="227"/>
                </a:lnTo>
                <a:lnTo>
                  <a:pt x="2920" y="227"/>
                </a:lnTo>
                <a:lnTo>
                  <a:pt x="2920" y="539"/>
                </a:lnTo>
                <a:lnTo>
                  <a:pt x="1559" y="539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1027"/>
          <p:cNvSpPr>
            <a:spLocks/>
          </p:cNvSpPr>
          <p:nvPr/>
        </p:nvSpPr>
        <p:spPr bwMode="auto">
          <a:xfrm>
            <a:off x="4679678" y="3970338"/>
            <a:ext cx="3492500" cy="2108200"/>
          </a:xfrm>
          <a:custGeom>
            <a:avLst/>
            <a:gdLst>
              <a:gd name="T0" fmla="*/ 0 w 2891"/>
              <a:gd name="T1" fmla="*/ 0 h 936"/>
              <a:gd name="T2" fmla="*/ 2147483647 w 2891"/>
              <a:gd name="T3" fmla="*/ 2147483647 h 936"/>
              <a:gd name="T4" fmla="*/ 2147483647 w 2891"/>
              <a:gd name="T5" fmla="*/ 2147483647 h 936"/>
              <a:gd name="T6" fmla="*/ 2147483647 w 2891"/>
              <a:gd name="T7" fmla="*/ 2147483647 h 936"/>
              <a:gd name="T8" fmla="*/ 2147483647 w 2891"/>
              <a:gd name="T9" fmla="*/ 2147483647 h 936"/>
              <a:gd name="T10" fmla="*/ 0 w 2891"/>
              <a:gd name="T11" fmla="*/ 0 h 9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91"/>
              <a:gd name="T19" fmla="*/ 0 h 936"/>
              <a:gd name="T20" fmla="*/ 2891 w 2891"/>
              <a:gd name="T21" fmla="*/ 936 h 9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91" h="936">
                <a:moveTo>
                  <a:pt x="0" y="0"/>
                </a:moveTo>
                <a:lnTo>
                  <a:pt x="1530" y="624"/>
                </a:lnTo>
                <a:lnTo>
                  <a:pt x="2891" y="624"/>
                </a:lnTo>
                <a:lnTo>
                  <a:pt x="2891" y="936"/>
                </a:lnTo>
                <a:lnTo>
                  <a:pt x="1530" y="93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967"/>
          <p:cNvSpPr>
            <a:spLocks/>
          </p:cNvSpPr>
          <p:nvPr/>
        </p:nvSpPr>
        <p:spPr bwMode="auto">
          <a:xfrm flipH="1">
            <a:off x="1115740" y="1860550"/>
            <a:ext cx="3527425" cy="2109788"/>
          </a:xfrm>
          <a:custGeom>
            <a:avLst/>
            <a:gdLst>
              <a:gd name="T0" fmla="*/ 0 w 2920"/>
              <a:gd name="T1" fmla="*/ 2147483647 h 936"/>
              <a:gd name="T2" fmla="*/ 2147483647 w 2920"/>
              <a:gd name="T3" fmla="*/ 0 h 936"/>
              <a:gd name="T4" fmla="*/ 2147483647 w 2920"/>
              <a:gd name="T5" fmla="*/ 0 h 936"/>
              <a:gd name="T6" fmla="*/ 2147483647 w 2920"/>
              <a:gd name="T7" fmla="*/ 2147483647 h 936"/>
              <a:gd name="T8" fmla="*/ 2147483647 w 2920"/>
              <a:gd name="T9" fmla="*/ 2147483647 h 936"/>
              <a:gd name="T10" fmla="*/ 0 w 2920"/>
              <a:gd name="T11" fmla="*/ 2147483647 h 9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20"/>
              <a:gd name="T19" fmla="*/ 0 h 936"/>
              <a:gd name="T20" fmla="*/ 2920 w 2920"/>
              <a:gd name="T21" fmla="*/ 936 h 9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20" h="936">
                <a:moveTo>
                  <a:pt x="0" y="936"/>
                </a:moveTo>
                <a:lnTo>
                  <a:pt x="1559" y="0"/>
                </a:lnTo>
                <a:lnTo>
                  <a:pt x="2920" y="0"/>
                </a:lnTo>
                <a:lnTo>
                  <a:pt x="2920" y="312"/>
                </a:lnTo>
                <a:lnTo>
                  <a:pt x="1559" y="312"/>
                </a:lnTo>
                <a:lnTo>
                  <a:pt x="0" y="936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968"/>
          <p:cNvSpPr>
            <a:spLocks/>
          </p:cNvSpPr>
          <p:nvPr/>
        </p:nvSpPr>
        <p:spPr bwMode="auto">
          <a:xfrm flipH="1">
            <a:off x="1115740" y="2755900"/>
            <a:ext cx="3527425" cy="1214438"/>
          </a:xfrm>
          <a:custGeom>
            <a:avLst/>
            <a:gdLst>
              <a:gd name="T0" fmla="*/ 0 w 2920"/>
              <a:gd name="T1" fmla="*/ 2147483647 h 539"/>
              <a:gd name="T2" fmla="*/ 2147483647 w 2920"/>
              <a:gd name="T3" fmla="*/ 0 h 539"/>
              <a:gd name="T4" fmla="*/ 2147483647 w 2920"/>
              <a:gd name="T5" fmla="*/ 0 h 539"/>
              <a:gd name="T6" fmla="*/ 2147483647 w 2920"/>
              <a:gd name="T7" fmla="*/ 2147483647 h 539"/>
              <a:gd name="T8" fmla="*/ 2147483647 w 2920"/>
              <a:gd name="T9" fmla="*/ 2147483647 h 539"/>
              <a:gd name="T10" fmla="*/ 0 w 2920"/>
              <a:gd name="T11" fmla="*/ 2147483647 h 5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20"/>
              <a:gd name="T19" fmla="*/ 0 h 539"/>
              <a:gd name="T20" fmla="*/ 2920 w 2920"/>
              <a:gd name="T21" fmla="*/ 539 h 5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20" h="539">
                <a:moveTo>
                  <a:pt x="0" y="539"/>
                </a:moveTo>
                <a:lnTo>
                  <a:pt x="1559" y="0"/>
                </a:lnTo>
                <a:lnTo>
                  <a:pt x="2920" y="0"/>
                </a:lnTo>
                <a:lnTo>
                  <a:pt x="2920" y="312"/>
                </a:lnTo>
                <a:lnTo>
                  <a:pt x="1531" y="312"/>
                </a:lnTo>
                <a:lnTo>
                  <a:pt x="0" y="539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969"/>
          <p:cNvSpPr>
            <a:spLocks/>
          </p:cNvSpPr>
          <p:nvPr/>
        </p:nvSpPr>
        <p:spPr bwMode="auto">
          <a:xfrm rot="10800000" flipH="1" flipV="1">
            <a:off x="1115740" y="3649663"/>
            <a:ext cx="3527425" cy="696912"/>
          </a:xfrm>
          <a:custGeom>
            <a:avLst/>
            <a:gdLst>
              <a:gd name="T0" fmla="*/ 2147483647 w 2222"/>
              <a:gd name="T1" fmla="*/ 2147483647 h 439"/>
              <a:gd name="T2" fmla="*/ 2147483647 w 2222"/>
              <a:gd name="T3" fmla="*/ 0 h 439"/>
              <a:gd name="T4" fmla="*/ 0 w 2222"/>
              <a:gd name="T5" fmla="*/ 0 h 439"/>
              <a:gd name="T6" fmla="*/ 0 w 2222"/>
              <a:gd name="T7" fmla="*/ 2147483647 h 439"/>
              <a:gd name="T8" fmla="*/ 2147483647 w 2222"/>
              <a:gd name="T9" fmla="*/ 2147483647 h 439"/>
              <a:gd name="T10" fmla="*/ 2147483647 w 2222"/>
              <a:gd name="T11" fmla="*/ 2147483647 h 4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22"/>
              <a:gd name="T19" fmla="*/ 0 h 439"/>
              <a:gd name="T20" fmla="*/ 2222 w 2222"/>
              <a:gd name="T21" fmla="*/ 439 h 4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22" h="439">
                <a:moveTo>
                  <a:pt x="2222" y="202"/>
                </a:moveTo>
                <a:lnTo>
                  <a:pt x="1036" y="0"/>
                </a:lnTo>
                <a:lnTo>
                  <a:pt x="0" y="0"/>
                </a:lnTo>
                <a:lnTo>
                  <a:pt x="0" y="439"/>
                </a:lnTo>
                <a:lnTo>
                  <a:pt x="1056" y="433"/>
                </a:lnTo>
                <a:lnTo>
                  <a:pt x="2222" y="2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970"/>
          <p:cNvSpPr>
            <a:spLocks/>
          </p:cNvSpPr>
          <p:nvPr/>
        </p:nvSpPr>
        <p:spPr bwMode="auto">
          <a:xfrm flipH="1">
            <a:off x="1115740" y="3970338"/>
            <a:ext cx="3527425" cy="1212850"/>
          </a:xfrm>
          <a:custGeom>
            <a:avLst/>
            <a:gdLst>
              <a:gd name="T0" fmla="*/ 0 w 2920"/>
              <a:gd name="T1" fmla="*/ 0 h 539"/>
              <a:gd name="T2" fmla="*/ 2147483647 w 2920"/>
              <a:gd name="T3" fmla="*/ 2147483647 h 539"/>
              <a:gd name="T4" fmla="*/ 2147483647 w 2920"/>
              <a:gd name="T5" fmla="*/ 2147483647 h 539"/>
              <a:gd name="T6" fmla="*/ 2147483647 w 2920"/>
              <a:gd name="T7" fmla="*/ 2147483647 h 539"/>
              <a:gd name="T8" fmla="*/ 2147483647 w 2920"/>
              <a:gd name="T9" fmla="*/ 2147483647 h 539"/>
              <a:gd name="T10" fmla="*/ 0 w 2920"/>
              <a:gd name="T11" fmla="*/ 0 h 5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20"/>
              <a:gd name="T19" fmla="*/ 0 h 539"/>
              <a:gd name="T20" fmla="*/ 2920 w 2920"/>
              <a:gd name="T21" fmla="*/ 539 h 5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20" h="539">
                <a:moveTo>
                  <a:pt x="0" y="0"/>
                </a:moveTo>
                <a:lnTo>
                  <a:pt x="1559" y="227"/>
                </a:lnTo>
                <a:lnTo>
                  <a:pt x="2920" y="227"/>
                </a:lnTo>
                <a:lnTo>
                  <a:pt x="2920" y="539"/>
                </a:lnTo>
                <a:lnTo>
                  <a:pt x="1559" y="539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971"/>
          <p:cNvSpPr>
            <a:spLocks/>
          </p:cNvSpPr>
          <p:nvPr/>
        </p:nvSpPr>
        <p:spPr bwMode="auto">
          <a:xfrm flipH="1">
            <a:off x="1115740" y="3970338"/>
            <a:ext cx="3492500" cy="2108200"/>
          </a:xfrm>
          <a:custGeom>
            <a:avLst/>
            <a:gdLst>
              <a:gd name="T0" fmla="*/ 0 w 2891"/>
              <a:gd name="T1" fmla="*/ 0 h 936"/>
              <a:gd name="T2" fmla="*/ 2147483647 w 2891"/>
              <a:gd name="T3" fmla="*/ 2147483647 h 936"/>
              <a:gd name="T4" fmla="*/ 2147483647 w 2891"/>
              <a:gd name="T5" fmla="*/ 2147483647 h 936"/>
              <a:gd name="T6" fmla="*/ 2147483647 w 2891"/>
              <a:gd name="T7" fmla="*/ 2147483647 h 936"/>
              <a:gd name="T8" fmla="*/ 2147483647 w 2891"/>
              <a:gd name="T9" fmla="*/ 2147483647 h 936"/>
              <a:gd name="T10" fmla="*/ 0 w 2891"/>
              <a:gd name="T11" fmla="*/ 0 h 9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91"/>
              <a:gd name="T19" fmla="*/ 0 h 936"/>
              <a:gd name="T20" fmla="*/ 2891 w 2891"/>
              <a:gd name="T21" fmla="*/ 936 h 9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91" h="936">
                <a:moveTo>
                  <a:pt x="0" y="0"/>
                </a:moveTo>
                <a:lnTo>
                  <a:pt x="1530" y="624"/>
                </a:lnTo>
                <a:lnTo>
                  <a:pt x="2891" y="624"/>
                </a:lnTo>
                <a:lnTo>
                  <a:pt x="2891" y="936"/>
                </a:lnTo>
                <a:lnTo>
                  <a:pt x="1530" y="93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9998"/>
                </a:schemeClr>
              </a:gs>
              <a:gs pos="100000">
                <a:schemeClr val="tx1">
                  <a:alpha val="60001"/>
                </a:schemeClr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9" name="Group 1022"/>
          <p:cNvGrpSpPr>
            <a:grpSpLocks/>
          </p:cNvGrpSpPr>
          <p:nvPr/>
        </p:nvGrpSpPr>
        <p:grpSpPr bwMode="auto">
          <a:xfrm>
            <a:off x="3779565" y="3013075"/>
            <a:ext cx="1800225" cy="1800225"/>
            <a:chOff x="2290" y="1752"/>
            <a:chExt cx="1134" cy="1134"/>
          </a:xfrm>
        </p:grpSpPr>
        <p:sp>
          <p:nvSpPr>
            <p:cNvPr id="60" name="AutoShape 1015"/>
            <p:cNvSpPr>
              <a:spLocks noChangeArrowheads="1"/>
            </p:cNvSpPr>
            <p:nvPr/>
          </p:nvSpPr>
          <p:spPr bwMode="auto">
            <a:xfrm rot="900000">
              <a:off x="2290" y="1752"/>
              <a:ext cx="1134" cy="1134"/>
            </a:xfrm>
            <a:prstGeom prst="star5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AutoShape 1016"/>
            <p:cNvSpPr>
              <a:spLocks noChangeArrowheads="1"/>
            </p:cNvSpPr>
            <p:nvPr/>
          </p:nvSpPr>
          <p:spPr bwMode="auto">
            <a:xfrm rot="-900000">
              <a:off x="2290" y="1752"/>
              <a:ext cx="1134" cy="1134"/>
            </a:xfrm>
            <a:prstGeom prst="star5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2" name="Rectangle 1042"/>
          <p:cNvSpPr>
            <a:spLocks noChangeArrowheads="1"/>
          </p:cNvSpPr>
          <p:nvPr/>
        </p:nvSpPr>
        <p:spPr bwMode="auto">
          <a:xfrm flipH="1">
            <a:off x="3482703" y="3617913"/>
            <a:ext cx="2376487" cy="576262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3" name="Text Box 979"/>
          <p:cNvSpPr txBox="1">
            <a:spLocks noChangeArrowheads="1"/>
          </p:cNvSpPr>
          <p:nvPr/>
        </p:nvSpPr>
        <p:spPr bwMode="auto">
          <a:xfrm>
            <a:off x="3734153" y="3741738"/>
            <a:ext cx="184024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营销绩效指标</a:t>
            </a:r>
            <a:endParaRPr lang="en-US" altLang="ko-KR" sz="24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" name="Rectangle 1009"/>
          <p:cNvSpPr>
            <a:spLocks noChangeArrowheads="1"/>
          </p:cNvSpPr>
          <p:nvPr/>
        </p:nvSpPr>
        <p:spPr bwMode="auto">
          <a:xfrm flipH="1">
            <a:off x="1117328" y="186055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5" name="Rectangle 1010"/>
          <p:cNvSpPr>
            <a:spLocks noChangeArrowheads="1"/>
          </p:cNvSpPr>
          <p:nvPr/>
        </p:nvSpPr>
        <p:spPr bwMode="auto">
          <a:xfrm flipH="1">
            <a:off x="1117328" y="275590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6" name="Rectangle 1011"/>
          <p:cNvSpPr>
            <a:spLocks noChangeArrowheads="1"/>
          </p:cNvSpPr>
          <p:nvPr/>
        </p:nvSpPr>
        <p:spPr bwMode="auto">
          <a:xfrm flipH="1">
            <a:off x="1117328" y="365125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7" name="Rectangle 1012"/>
          <p:cNvSpPr>
            <a:spLocks noChangeArrowheads="1"/>
          </p:cNvSpPr>
          <p:nvPr/>
        </p:nvSpPr>
        <p:spPr bwMode="auto">
          <a:xfrm flipH="1">
            <a:off x="1117328" y="448945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8" name="Rectangle 1013"/>
          <p:cNvSpPr>
            <a:spLocks noChangeArrowheads="1"/>
          </p:cNvSpPr>
          <p:nvPr/>
        </p:nvSpPr>
        <p:spPr bwMode="auto">
          <a:xfrm flipH="1">
            <a:off x="1117328" y="538480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9" name="Text Box 978"/>
          <p:cNvSpPr txBox="1">
            <a:spLocks noChangeArrowheads="1"/>
          </p:cNvSpPr>
          <p:nvPr/>
        </p:nvSpPr>
        <p:spPr bwMode="auto">
          <a:xfrm>
            <a:off x="1256426" y="2924944"/>
            <a:ext cx="126477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品牌美誉度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74" name="Rectangle 1032"/>
          <p:cNvSpPr>
            <a:spLocks noChangeArrowheads="1"/>
          </p:cNvSpPr>
          <p:nvPr/>
        </p:nvSpPr>
        <p:spPr bwMode="auto">
          <a:xfrm flipH="1">
            <a:off x="6578328" y="186055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" name="Rectangle 1033"/>
          <p:cNvSpPr>
            <a:spLocks noChangeArrowheads="1"/>
          </p:cNvSpPr>
          <p:nvPr/>
        </p:nvSpPr>
        <p:spPr bwMode="auto">
          <a:xfrm flipH="1">
            <a:off x="6578328" y="275590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6" name="Rectangle 1034"/>
          <p:cNvSpPr>
            <a:spLocks noChangeArrowheads="1"/>
          </p:cNvSpPr>
          <p:nvPr/>
        </p:nvSpPr>
        <p:spPr bwMode="auto">
          <a:xfrm flipH="1">
            <a:off x="6578328" y="365125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7" name="Rectangle 1035"/>
          <p:cNvSpPr>
            <a:spLocks noChangeArrowheads="1"/>
          </p:cNvSpPr>
          <p:nvPr/>
        </p:nvSpPr>
        <p:spPr bwMode="auto">
          <a:xfrm flipH="1">
            <a:off x="6578328" y="448945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8" name="Rectangle 1036"/>
          <p:cNvSpPr>
            <a:spLocks noChangeArrowheads="1"/>
          </p:cNvSpPr>
          <p:nvPr/>
        </p:nvSpPr>
        <p:spPr bwMode="auto">
          <a:xfrm flipH="1">
            <a:off x="6578328" y="5384800"/>
            <a:ext cx="1582737" cy="684213"/>
          </a:xfrm>
          <a:prstGeom prst="rect">
            <a:avLst/>
          </a:prstGeom>
          <a:gradFill rotWithShape="1">
            <a:gsLst>
              <a:gs pos="0">
                <a:srgbClr val="663300">
                  <a:alpha val="29999"/>
                </a:srgbClr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85" name="Rectangle 1009"/>
          <p:cNvSpPr>
            <a:spLocks noChangeArrowheads="1"/>
          </p:cNvSpPr>
          <p:nvPr/>
        </p:nvSpPr>
        <p:spPr bwMode="auto">
          <a:xfrm flipH="1">
            <a:off x="1043608" y="1052736"/>
            <a:ext cx="1582737" cy="684213"/>
          </a:xfrm>
          <a:prstGeom prst="rect">
            <a:avLst/>
          </a:prstGeom>
          <a:gradFill rotWithShape="1">
            <a:gsLst>
              <a:gs pos="0">
                <a:srgbClr val="00B050"/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86" name="Text Box 978"/>
          <p:cNvSpPr txBox="1">
            <a:spLocks noChangeArrowheads="1"/>
          </p:cNvSpPr>
          <p:nvPr/>
        </p:nvSpPr>
        <p:spPr bwMode="auto">
          <a:xfrm>
            <a:off x="1259632" y="1196752"/>
            <a:ext cx="122148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+mn-ea"/>
              </a:rPr>
              <a:t>长期指标</a:t>
            </a:r>
            <a:endParaRPr lang="en-US" altLang="ko-KR" sz="24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87" name="Rectangle 1009"/>
          <p:cNvSpPr>
            <a:spLocks noChangeArrowheads="1"/>
          </p:cNvSpPr>
          <p:nvPr/>
        </p:nvSpPr>
        <p:spPr bwMode="auto">
          <a:xfrm flipH="1">
            <a:off x="6588224" y="1052736"/>
            <a:ext cx="1582737" cy="684213"/>
          </a:xfrm>
          <a:prstGeom prst="rect">
            <a:avLst/>
          </a:prstGeom>
          <a:gradFill rotWithShape="1">
            <a:gsLst>
              <a:gs pos="0">
                <a:srgbClr val="00B0F0"/>
              </a:gs>
              <a:gs pos="100000">
                <a:srgbClr val="2F1800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88" name="Text Box 978"/>
          <p:cNvSpPr txBox="1">
            <a:spLocks noChangeArrowheads="1"/>
          </p:cNvSpPr>
          <p:nvPr/>
        </p:nvSpPr>
        <p:spPr bwMode="auto">
          <a:xfrm>
            <a:off x="6795432" y="1196752"/>
            <a:ext cx="123110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+mn-ea"/>
              </a:rPr>
              <a:t>短期指标</a:t>
            </a:r>
            <a:endParaRPr lang="en-US" altLang="ko-KR" sz="24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89" name="Text Box 978"/>
          <p:cNvSpPr txBox="1">
            <a:spLocks noChangeArrowheads="1"/>
          </p:cNvSpPr>
          <p:nvPr/>
        </p:nvSpPr>
        <p:spPr bwMode="auto">
          <a:xfrm>
            <a:off x="1259632" y="2060848"/>
            <a:ext cx="125835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品牌知名度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0" name="Text Box 978"/>
          <p:cNvSpPr txBox="1">
            <a:spLocks noChangeArrowheads="1"/>
          </p:cNvSpPr>
          <p:nvPr/>
        </p:nvSpPr>
        <p:spPr bwMode="auto">
          <a:xfrm>
            <a:off x="1256426" y="3861048"/>
            <a:ext cx="126477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市场占有率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1" name="Text Box 978"/>
          <p:cNvSpPr txBox="1">
            <a:spLocks noChangeArrowheads="1"/>
          </p:cNvSpPr>
          <p:nvPr/>
        </p:nvSpPr>
        <p:spPr bwMode="auto">
          <a:xfrm>
            <a:off x="1325228" y="4725144"/>
            <a:ext cx="127118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顾客忠诚度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2" name="Text Box 978"/>
          <p:cNvSpPr txBox="1">
            <a:spLocks noChangeArrowheads="1"/>
          </p:cNvSpPr>
          <p:nvPr/>
        </p:nvSpPr>
        <p:spPr bwMode="auto">
          <a:xfrm>
            <a:off x="1259632" y="5589240"/>
            <a:ext cx="125835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认知质量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47664" y="602128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……</a:t>
            </a:r>
            <a:endParaRPr lang="zh-CN" altLang="en-US" b="1" dirty="0"/>
          </a:p>
        </p:txBody>
      </p:sp>
      <p:sp>
        <p:nvSpPr>
          <p:cNvPr id="94" name="Text Box 978"/>
          <p:cNvSpPr txBox="1">
            <a:spLocks noChangeArrowheads="1"/>
          </p:cNvSpPr>
          <p:nvPr/>
        </p:nvSpPr>
        <p:spPr bwMode="auto">
          <a:xfrm>
            <a:off x="6977499" y="2060848"/>
            <a:ext cx="76783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销售额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5" name="Text Box 978"/>
          <p:cNvSpPr txBox="1">
            <a:spLocks noChangeArrowheads="1"/>
          </p:cNvSpPr>
          <p:nvPr/>
        </p:nvSpPr>
        <p:spPr bwMode="auto">
          <a:xfrm>
            <a:off x="6851664" y="2924944"/>
            <a:ext cx="10195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股东价值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6" name="Text Box 978"/>
          <p:cNvSpPr txBox="1">
            <a:spLocks noChangeArrowheads="1"/>
          </p:cNvSpPr>
          <p:nvPr/>
        </p:nvSpPr>
        <p:spPr bwMode="auto">
          <a:xfrm>
            <a:off x="6858076" y="3789040"/>
            <a:ext cx="10066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广告印象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7" name="Text Box 978"/>
          <p:cNvSpPr txBox="1">
            <a:spLocks noChangeArrowheads="1"/>
          </p:cNvSpPr>
          <p:nvPr/>
        </p:nvSpPr>
        <p:spPr bwMode="auto">
          <a:xfrm>
            <a:off x="6854870" y="4653136"/>
            <a:ext cx="101309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网站流量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8" name="Text Box 978"/>
          <p:cNvSpPr txBox="1">
            <a:spLocks noChangeArrowheads="1"/>
          </p:cNvSpPr>
          <p:nvPr/>
        </p:nvSpPr>
        <p:spPr bwMode="auto">
          <a:xfrm>
            <a:off x="6845251" y="5589240"/>
            <a:ext cx="103233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购买转换</a:t>
            </a:r>
            <a:endParaRPr lang="en-US" altLang="ko-KR" sz="20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092280" y="602128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……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847204" y="1332508"/>
            <a:ext cx="2735263" cy="898525"/>
            <a:chOff x="606" y="1152"/>
            <a:chExt cx="1321" cy="963"/>
          </a:xfrm>
        </p:grpSpPr>
        <p:sp>
          <p:nvSpPr>
            <p:cNvPr id="4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5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6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7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8" name="Group 104"/>
          <p:cNvGrpSpPr>
            <a:grpSpLocks/>
          </p:cNvGrpSpPr>
          <p:nvPr/>
        </p:nvGrpSpPr>
        <p:grpSpPr bwMode="auto">
          <a:xfrm>
            <a:off x="899592" y="1700808"/>
            <a:ext cx="287337" cy="288925"/>
            <a:chOff x="1343" y="1035"/>
            <a:chExt cx="880" cy="882"/>
          </a:xfrm>
        </p:grpSpPr>
        <p:sp>
          <p:nvSpPr>
            <p:cNvPr id="9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1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13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6" name="Text Box 128"/>
          <p:cNvSpPr txBox="1">
            <a:spLocks noChangeArrowheads="1"/>
          </p:cNvSpPr>
          <p:nvPr/>
        </p:nvSpPr>
        <p:spPr bwMode="auto">
          <a:xfrm>
            <a:off x="1691680" y="1628800"/>
            <a:ext cx="9040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知名度</a:t>
            </a:r>
            <a:endParaRPr lang="en-US" altLang="ko-KR" sz="24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grpSp>
        <p:nvGrpSpPr>
          <p:cNvPr id="17" name="Group 99"/>
          <p:cNvGrpSpPr>
            <a:grpSpLocks/>
          </p:cNvGrpSpPr>
          <p:nvPr/>
        </p:nvGrpSpPr>
        <p:grpSpPr bwMode="auto">
          <a:xfrm>
            <a:off x="827584" y="2420888"/>
            <a:ext cx="2735263" cy="898525"/>
            <a:chOff x="606" y="1152"/>
            <a:chExt cx="1321" cy="963"/>
          </a:xfrm>
        </p:grpSpPr>
        <p:sp>
          <p:nvSpPr>
            <p:cNvPr id="18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9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1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2" name="Group 104"/>
          <p:cNvGrpSpPr>
            <a:grpSpLocks/>
          </p:cNvGrpSpPr>
          <p:nvPr/>
        </p:nvGrpSpPr>
        <p:grpSpPr bwMode="auto">
          <a:xfrm>
            <a:off x="879972" y="2789188"/>
            <a:ext cx="287337" cy="288925"/>
            <a:chOff x="1343" y="1035"/>
            <a:chExt cx="880" cy="882"/>
          </a:xfrm>
        </p:grpSpPr>
        <p:sp>
          <p:nvSpPr>
            <p:cNvPr id="23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5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6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27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31" name="Group 99"/>
          <p:cNvGrpSpPr>
            <a:grpSpLocks/>
          </p:cNvGrpSpPr>
          <p:nvPr/>
        </p:nvGrpSpPr>
        <p:grpSpPr bwMode="auto">
          <a:xfrm>
            <a:off x="847204" y="3492748"/>
            <a:ext cx="2735263" cy="898525"/>
            <a:chOff x="606" y="1152"/>
            <a:chExt cx="1321" cy="963"/>
          </a:xfrm>
        </p:grpSpPr>
        <p:sp>
          <p:nvSpPr>
            <p:cNvPr id="32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33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34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35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6" name="Group 104"/>
          <p:cNvGrpSpPr>
            <a:grpSpLocks/>
          </p:cNvGrpSpPr>
          <p:nvPr/>
        </p:nvGrpSpPr>
        <p:grpSpPr bwMode="auto">
          <a:xfrm>
            <a:off x="899592" y="3861048"/>
            <a:ext cx="287337" cy="288925"/>
            <a:chOff x="1343" y="1035"/>
            <a:chExt cx="880" cy="882"/>
          </a:xfrm>
        </p:grpSpPr>
        <p:sp>
          <p:nvSpPr>
            <p:cNvPr id="37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39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0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41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2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44" name="Text Box 128"/>
          <p:cNvSpPr txBox="1">
            <a:spLocks noChangeArrowheads="1"/>
          </p:cNvSpPr>
          <p:nvPr/>
        </p:nvSpPr>
        <p:spPr bwMode="auto">
          <a:xfrm>
            <a:off x="1403648" y="3789040"/>
            <a:ext cx="191719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>
              <a:defRPr/>
            </a:pPr>
            <a:r>
              <a:rPr lang="zh-CN" altLang="en-US" sz="2400" b="1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相对价格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份额</a:t>
            </a:r>
            <a:endParaRPr lang="en-US" altLang="ko-KR" sz="24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grpSp>
        <p:nvGrpSpPr>
          <p:cNvPr id="45" name="Group 99"/>
          <p:cNvGrpSpPr>
            <a:grpSpLocks/>
          </p:cNvGrpSpPr>
          <p:nvPr/>
        </p:nvGrpSpPr>
        <p:grpSpPr bwMode="auto">
          <a:xfrm>
            <a:off x="827584" y="4581128"/>
            <a:ext cx="2735263" cy="898525"/>
            <a:chOff x="606" y="1152"/>
            <a:chExt cx="1321" cy="963"/>
          </a:xfrm>
        </p:grpSpPr>
        <p:sp>
          <p:nvSpPr>
            <p:cNvPr id="46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47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48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49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50" name="Group 104"/>
          <p:cNvGrpSpPr>
            <a:grpSpLocks/>
          </p:cNvGrpSpPr>
          <p:nvPr/>
        </p:nvGrpSpPr>
        <p:grpSpPr bwMode="auto">
          <a:xfrm>
            <a:off x="879972" y="4949428"/>
            <a:ext cx="287337" cy="288925"/>
            <a:chOff x="1343" y="1035"/>
            <a:chExt cx="880" cy="882"/>
          </a:xfrm>
        </p:grpSpPr>
        <p:sp>
          <p:nvSpPr>
            <p:cNvPr id="51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53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4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55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6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7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59" name="Group 99"/>
          <p:cNvGrpSpPr>
            <a:grpSpLocks/>
          </p:cNvGrpSpPr>
          <p:nvPr/>
        </p:nvGrpSpPr>
        <p:grpSpPr bwMode="auto">
          <a:xfrm>
            <a:off x="847204" y="5652988"/>
            <a:ext cx="2735263" cy="898525"/>
            <a:chOff x="606" y="1152"/>
            <a:chExt cx="1321" cy="963"/>
          </a:xfrm>
        </p:grpSpPr>
        <p:sp>
          <p:nvSpPr>
            <p:cNvPr id="60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61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62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63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64" name="Group 104"/>
          <p:cNvGrpSpPr>
            <a:grpSpLocks/>
          </p:cNvGrpSpPr>
          <p:nvPr/>
        </p:nvGrpSpPr>
        <p:grpSpPr bwMode="auto">
          <a:xfrm>
            <a:off x="899592" y="6021288"/>
            <a:ext cx="287337" cy="288925"/>
            <a:chOff x="1343" y="1035"/>
            <a:chExt cx="880" cy="882"/>
          </a:xfrm>
        </p:grpSpPr>
        <p:sp>
          <p:nvSpPr>
            <p:cNvPr id="65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67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8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69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0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1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44" name="Group 99"/>
          <p:cNvGrpSpPr>
            <a:grpSpLocks/>
          </p:cNvGrpSpPr>
          <p:nvPr/>
        </p:nvGrpSpPr>
        <p:grpSpPr bwMode="auto">
          <a:xfrm>
            <a:off x="5364088" y="1412776"/>
            <a:ext cx="2735263" cy="898525"/>
            <a:chOff x="606" y="1152"/>
            <a:chExt cx="1321" cy="963"/>
          </a:xfrm>
        </p:grpSpPr>
        <p:sp>
          <p:nvSpPr>
            <p:cNvPr id="145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46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47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48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49" name="Group 104"/>
          <p:cNvGrpSpPr>
            <a:grpSpLocks/>
          </p:cNvGrpSpPr>
          <p:nvPr/>
        </p:nvGrpSpPr>
        <p:grpSpPr bwMode="auto">
          <a:xfrm>
            <a:off x="5416476" y="1781076"/>
            <a:ext cx="287337" cy="288925"/>
            <a:chOff x="1343" y="1035"/>
            <a:chExt cx="880" cy="882"/>
          </a:xfrm>
        </p:grpSpPr>
        <p:sp>
          <p:nvSpPr>
            <p:cNvPr id="150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1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52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53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154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5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6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58" name="Group 99"/>
          <p:cNvGrpSpPr>
            <a:grpSpLocks/>
          </p:cNvGrpSpPr>
          <p:nvPr/>
        </p:nvGrpSpPr>
        <p:grpSpPr bwMode="auto">
          <a:xfrm>
            <a:off x="5436096" y="2492896"/>
            <a:ext cx="2735263" cy="898525"/>
            <a:chOff x="606" y="1152"/>
            <a:chExt cx="1321" cy="963"/>
          </a:xfrm>
        </p:grpSpPr>
        <p:sp>
          <p:nvSpPr>
            <p:cNvPr id="159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0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1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2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63" name="Group 104"/>
          <p:cNvGrpSpPr>
            <a:grpSpLocks/>
          </p:cNvGrpSpPr>
          <p:nvPr/>
        </p:nvGrpSpPr>
        <p:grpSpPr bwMode="auto">
          <a:xfrm>
            <a:off x="5488484" y="2861196"/>
            <a:ext cx="287337" cy="288925"/>
            <a:chOff x="1343" y="1035"/>
            <a:chExt cx="880" cy="882"/>
          </a:xfrm>
        </p:grpSpPr>
        <p:sp>
          <p:nvSpPr>
            <p:cNvPr id="164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5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6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7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168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69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0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86" name="Group 99"/>
          <p:cNvGrpSpPr>
            <a:grpSpLocks/>
          </p:cNvGrpSpPr>
          <p:nvPr/>
        </p:nvGrpSpPr>
        <p:grpSpPr bwMode="auto">
          <a:xfrm>
            <a:off x="5436096" y="3501008"/>
            <a:ext cx="2735263" cy="898525"/>
            <a:chOff x="606" y="1152"/>
            <a:chExt cx="1321" cy="963"/>
          </a:xfrm>
        </p:grpSpPr>
        <p:sp>
          <p:nvSpPr>
            <p:cNvPr id="187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88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89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90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91" name="Group 104"/>
          <p:cNvGrpSpPr>
            <a:grpSpLocks/>
          </p:cNvGrpSpPr>
          <p:nvPr/>
        </p:nvGrpSpPr>
        <p:grpSpPr bwMode="auto">
          <a:xfrm>
            <a:off x="5488484" y="3869308"/>
            <a:ext cx="287337" cy="288925"/>
            <a:chOff x="1343" y="1035"/>
            <a:chExt cx="880" cy="882"/>
          </a:xfrm>
        </p:grpSpPr>
        <p:sp>
          <p:nvSpPr>
            <p:cNvPr id="192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3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94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95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196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7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8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0" name="Group 99"/>
          <p:cNvGrpSpPr>
            <a:grpSpLocks/>
          </p:cNvGrpSpPr>
          <p:nvPr/>
        </p:nvGrpSpPr>
        <p:grpSpPr bwMode="auto">
          <a:xfrm>
            <a:off x="5508104" y="4581128"/>
            <a:ext cx="2735263" cy="898525"/>
            <a:chOff x="606" y="1152"/>
            <a:chExt cx="1321" cy="963"/>
          </a:xfrm>
        </p:grpSpPr>
        <p:sp>
          <p:nvSpPr>
            <p:cNvPr id="201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2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3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4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05" name="Group 104"/>
          <p:cNvGrpSpPr>
            <a:grpSpLocks/>
          </p:cNvGrpSpPr>
          <p:nvPr/>
        </p:nvGrpSpPr>
        <p:grpSpPr bwMode="auto">
          <a:xfrm>
            <a:off x="5560492" y="4949428"/>
            <a:ext cx="287337" cy="288925"/>
            <a:chOff x="1343" y="1035"/>
            <a:chExt cx="880" cy="882"/>
          </a:xfrm>
        </p:grpSpPr>
        <p:sp>
          <p:nvSpPr>
            <p:cNvPr id="206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7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8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09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210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1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2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214" name="Group 99"/>
          <p:cNvGrpSpPr>
            <a:grpSpLocks/>
          </p:cNvGrpSpPr>
          <p:nvPr/>
        </p:nvGrpSpPr>
        <p:grpSpPr bwMode="auto">
          <a:xfrm>
            <a:off x="5580112" y="5661248"/>
            <a:ext cx="2735263" cy="898525"/>
            <a:chOff x="606" y="1152"/>
            <a:chExt cx="1321" cy="963"/>
          </a:xfrm>
        </p:grpSpPr>
        <p:sp>
          <p:nvSpPr>
            <p:cNvPr id="215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3333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16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3366"/>
                </a:gs>
                <a:gs pos="100000">
                  <a:srgbClr val="00182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17" name="AutoShape 102"/>
            <p:cNvSpPr>
              <a:spLocks noChangeArrowheads="1"/>
            </p:cNvSpPr>
            <p:nvPr/>
          </p:nvSpPr>
          <p:spPr bwMode="auto">
            <a:xfrm>
              <a:off x="618" y="1328"/>
              <a:ext cx="1296" cy="7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182F"/>
                </a:gs>
                <a:gs pos="100000">
                  <a:srgbClr val="003366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18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19" name="Group 104"/>
          <p:cNvGrpSpPr>
            <a:grpSpLocks/>
          </p:cNvGrpSpPr>
          <p:nvPr/>
        </p:nvGrpSpPr>
        <p:grpSpPr bwMode="auto">
          <a:xfrm>
            <a:off x="5632500" y="6029548"/>
            <a:ext cx="287337" cy="288925"/>
            <a:chOff x="1343" y="1035"/>
            <a:chExt cx="880" cy="882"/>
          </a:xfrm>
        </p:grpSpPr>
        <p:sp>
          <p:nvSpPr>
            <p:cNvPr id="220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1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185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22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23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</p:grpSpPr>
          <p:sp>
            <p:nvSpPr>
              <p:cNvPr id="224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5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6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228" name="TextBox 227"/>
          <p:cNvSpPr txBox="1"/>
          <p:nvPr/>
        </p:nvSpPr>
        <p:spPr>
          <a:xfrm>
            <a:off x="323528" y="188640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j-ea"/>
                <a:ea typeface="+mj-ea"/>
              </a:rPr>
              <a:t>营销绩效：外部指标</a:t>
            </a:r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229" name="Text Box 128"/>
          <p:cNvSpPr txBox="1">
            <a:spLocks noChangeArrowheads="1"/>
          </p:cNvSpPr>
          <p:nvPr/>
        </p:nvSpPr>
        <p:spPr bwMode="auto">
          <a:xfrm>
            <a:off x="1547664" y="2708920"/>
            <a:ext cx="122950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marL="85725" indent="-85725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市场份额</a:t>
            </a:r>
            <a:endParaRPr lang="en-US" altLang="ko-KR" sz="2400" b="1" dirty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868144" y="1484784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分销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可获得程度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084168" y="2780928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消费者总数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6012160" y="357301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认知质量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受尊重程度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084168" y="465313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忠诚度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客户保留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403648" y="486916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投诉次数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475656" y="594928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顾客满意度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6084168" y="59492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相关认知质量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  <p:grpSp>
        <p:nvGrpSpPr>
          <p:cNvPr id="73" name="Group 99"/>
          <p:cNvGrpSpPr>
            <a:grpSpLocks/>
          </p:cNvGrpSpPr>
          <p:nvPr/>
        </p:nvGrpSpPr>
        <p:grpSpPr bwMode="auto">
          <a:xfrm>
            <a:off x="5147568" y="3285877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74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75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76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77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78" name="Group 104"/>
          <p:cNvGrpSpPr>
            <a:grpSpLocks/>
          </p:cNvGrpSpPr>
          <p:nvPr/>
        </p:nvGrpSpPr>
        <p:grpSpPr bwMode="auto">
          <a:xfrm>
            <a:off x="5199956" y="3654177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79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0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81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82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83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4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5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87" name="Group 99"/>
          <p:cNvGrpSpPr>
            <a:grpSpLocks/>
          </p:cNvGrpSpPr>
          <p:nvPr/>
        </p:nvGrpSpPr>
        <p:grpSpPr bwMode="auto">
          <a:xfrm>
            <a:off x="5148064" y="1052736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89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90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92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88" name="Group 104"/>
          <p:cNvGrpSpPr>
            <a:grpSpLocks/>
          </p:cNvGrpSpPr>
          <p:nvPr/>
        </p:nvGrpSpPr>
        <p:grpSpPr bwMode="auto">
          <a:xfrm>
            <a:off x="5200452" y="1421036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94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5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96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93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98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9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97" name="Group 99"/>
          <p:cNvGrpSpPr>
            <a:grpSpLocks/>
          </p:cNvGrpSpPr>
          <p:nvPr/>
        </p:nvGrpSpPr>
        <p:grpSpPr bwMode="auto">
          <a:xfrm>
            <a:off x="5148064" y="2204864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03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04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05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06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02" name="Group 104"/>
          <p:cNvGrpSpPr>
            <a:grpSpLocks/>
          </p:cNvGrpSpPr>
          <p:nvPr/>
        </p:nvGrpSpPr>
        <p:grpSpPr bwMode="auto">
          <a:xfrm>
            <a:off x="5200452" y="2573164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08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9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10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07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12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3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4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11" name="Group 99"/>
          <p:cNvGrpSpPr>
            <a:grpSpLocks/>
          </p:cNvGrpSpPr>
          <p:nvPr/>
        </p:nvGrpSpPr>
        <p:grpSpPr bwMode="auto">
          <a:xfrm>
            <a:off x="5148064" y="4365104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17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18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19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20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16" name="Group 104"/>
          <p:cNvGrpSpPr>
            <a:grpSpLocks/>
          </p:cNvGrpSpPr>
          <p:nvPr/>
        </p:nvGrpSpPr>
        <p:grpSpPr bwMode="auto">
          <a:xfrm>
            <a:off x="5200452" y="4733404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22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3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24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1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26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7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8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25" name="Group 99"/>
          <p:cNvGrpSpPr>
            <a:grpSpLocks/>
          </p:cNvGrpSpPr>
          <p:nvPr/>
        </p:nvGrpSpPr>
        <p:grpSpPr bwMode="auto">
          <a:xfrm>
            <a:off x="5220072" y="5373216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31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32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33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34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30" name="Group 104"/>
          <p:cNvGrpSpPr>
            <a:grpSpLocks/>
          </p:cNvGrpSpPr>
          <p:nvPr/>
        </p:nvGrpSpPr>
        <p:grpSpPr bwMode="auto">
          <a:xfrm>
            <a:off x="5272460" y="5741516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36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7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38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5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40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1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2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323528" y="188640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+mj-ea"/>
                <a:ea typeface="+mj-ea"/>
              </a:rPr>
              <a:t>营销绩效：内部指标</a:t>
            </a:r>
            <a:endParaRPr lang="zh-CN" altLang="en-US" sz="4000" dirty="0">
              <a:latin typeface="+mj-ea"/>
              <a:ea typeface="+mj-ea"/>
            </a:endParaRPr>
          </a:p>
        </p:txBody>
      </p:sp>
      <p:grpSp>
        <p:nvGrpSpPr>
          <p:cNvPr id="145" name="Group 99"/>
          <p:cNvGrpSpPr>
            <a:grpSpLocks/>
          </p:cNvGrpSpPr>
          <p:nvPr/>
        </p:nvGrpSpPr>
        <p:grpSpPr bwMode="auto">
          <a:xfrm>
            <a:off x="1259632" y="3429000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46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47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48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49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50" name="Group 104"/>
          <p:cNvGrpSpPr>
            <a:grpSpLocks/>
          </p:cNvGrpSpPr>
          <p:nvPr/>
        </p:nvGrpSpPr>
        <p:grpSpPr bwMode="auto">
          <a:xfrm>
            <a:off x="1312020" y="3797300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51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2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53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54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55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6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7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59" name="Group 99"/>
          <p:cNvGrpSpPr>
            <a:grpSpLocks/>
          </p:cNvGrpSpPr>
          <p:nvPr/>
        </p:nvGrpSpPr>
        <p:grpSpPr bwMode="auto">
          <a:xfrm>
            <a:off x="1260128" y="1195859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60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1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2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3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64" name="Group 104"/>
          <p:cNvGrpSpPr>
            <a:grpSpLocks/>
          </p:cNvGrpSpPr>
          <p:nvPr/>
        </p:nvGrpSpPr>
        <p:grpSpPr bwMode="auto">
          <a:xfrm>
            <a:off x="1312516" y="1564159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65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6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67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8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69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1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73" name="Group 99"/>
          <p:cNvGrpSpPr>
            <a:grpSpLocks/>
          </p:cNvGrpSpPr>
          <p:nvPr/>
        </p:nvGrpSpPr>
        <p:grpSpPr bwMode="auto">
          <a:xfrm>
            <a:off x="1260128" y="2347987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74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75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76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77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8" name="Group 104"/>
          <p:cNvGrpSpPr>
            <a:grpSpLocks/>
          </p:cNvGrpSpPr>
          <p:nvPr/>
        </p:nvGrpSpPr>
        <p:grpSpPr bwMode="auto">
          <a:xfrm>
            <a:off x="1312516" y="2716287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79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0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81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82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83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4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5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87" name="Group 99"/>
          <p:cNvGrpSpPr>
            <a:grpSpLocks/>
          </p:cNvGrpSpPr>
          <p:nvPr/>
        </p:nvGrpSpPr>
        <p:grpSpPr bwMode="auto">
          <a:xfrm>
            <a:off x="1260128" y="4508227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88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89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90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91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92" name="Group 104"/>
          <p:cNvGrpSpPr>
            <a:grpSpLocks/>
          </p:cNvGrpSpPr>
          <p:nvPr/>
        </p:nvGrpSpPr>
        <p:grpSpPr bwMode="auto">
          <a:xfrm>
            <a:off x="1312516" y="4876527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193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4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95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96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197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8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9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1" name="Group 99"/>
          <p:cNvGrpSpPr>
            <a:grpSpLocks/>
          </p:cNvGrpSpPr>
          <p:nvPr/>
        </p:nvGrpSpPr>
        <p:grpSpPr bwMode="auto">
          <a:xfrm>
            <a:off x="1332136" y="5516339"/>
            <a:ext cx="2735263" cy="898525"/>
            <a:chOff x="606" y="1152"/>
            <a:chExt cx="1321" cy="963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202" name="AutoShape 100"/>
            <p:cNvSpPr>
              <a:spLocks noChangeArrowheads="1"/>
            </p:cNvSpPr>
            <p:nvPr/>
          </p:nvSpPr>
          <p:spPr bwMode="auto">
            <a:xfrm rot="-5400000">
              <a:off x="1118" y="643"/>
              <a:ext cx="297" cy="1316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3" name="AutoShape 101"/>
            <p:cNvSpPr>
              <a:spLocks noChangeArrowheads="1"/>
            </p:cNvSpPr>
            <p:nvPr/>
          </p:nvSpPr>
          <p:spPr bwMode="auto">
            <a:xfrm>
              <a:off x="606" y="1298"/>
              <a:ext cx="1321" cy="817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4" name="AutoShape 102"/>
            <p:cNvSpPr>
              <a:spLocks noChangeArrowheads="1"/>
            </p:cNvSpPr>
            <p:nvPr/>
          </p:nvSpPr>
          <p:spPr bwMode="auto">
            <a:xfrm>
              <a:off x="606" y="1305"/>
              <a:ext cx="1296" cy="760"/>
            </a:xfrm>
            <a:prstGeom prst="roundRect">
              <a:avLst>
                <a:gd name="adj" fmla="val 16667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5" name="Oval 103"/>
            <p:cNvSpPr>
              <a:spLocks noChangeArrowheads="1"/>
            </p:cNvSpPr>
            <p:nvPr/>
          </p:nvSpPr>
          <p:spPr bwMode="auto">
            <a:xfrm>
              <a:off x="1156" y="1162"/>
              <a:ext cx="545" cy="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06" name="Group 104"/>
          <p:cNvGrpSpPr>
            <a:grpSpLocks/>
          </p:cNvGrpSpPr>
          <p:nvPr/>
        </p:nvGrpSpPr>
        <p:grpSpPr bwMode="auto">
          <a:xfrm>
            <a:off x="1384524" y="5884639"/>
            <a:ext cx="287337" cy="288925"/>
            <a:chOff x="1343" y="1035"/>
            <a:chExt cx="880" cy="882"/>
          </a:xfr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grpSpPr>
        <p:sp>
          <p:nvSpPr>
            <p:cNvPr id="207" name="AutoShape 105"/>
            <p:cNvSpPr>
              <a:spLocks noChangeArrowheads="1"/>
            </p:cNvSpPr>
            <p:nvPr/>
          </p:nvSpPr>
          <p:spPr bwMode="auto">
            <a:xfrm rot="29700000">
              <a:off x="1343" y="1035"/>
              <a:ext cx="880" cy="882"/>
            </a:xfrm>
            <a:custGeom>
              <a:avLst/>
              <a:gdLst>
                <a:gd name="G0" fmla="+- 8325 0 0"/>
                <a:gd name="G1" fmla="+- 7376769 0 0"/>
                <a:gd name="G2" fmla="+- 0 0 7376769"/>
                <a:gd name="T0" fmla="*/ 0 256 1"/>
                <a:gd name="T1" fmla="*/ 180 256 1"/>
                <a:gd name="G3" fmla="+- 7376769 T0 T1"/>
                <a:gd name="T2" fmla="*/ 0 256 1"/>
                <a:gd name="T3" fmla="*/ 90 256 1"/>
                <a:gd name="G4" fmla="+- 7376769 T2 T3"/>
                <a:gd name="G5" fmla="*/ G4 2 1"/>
                <a:gd name="T4" fmla="*/ 90 256 1"/>
                <a:gd name="T5" fmla="*/ 0 256 1"/>
                <a:gd name="G6" fmla="+- 7376769 T4 T5"/>
                <a:gd name="G7" fmla="*/ G6 2 1"/>
                <a:gd name="G8" fmla="abs 7376769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25"/>
                <a:gd name="G18" fmla="*/ 8325 1 2"/>
                <a:gd name="G19" fmla="+- G18 5400 0"/>
                <a:gd name="G20" fmla="cos G19 7376769"/>
                <a:gd name="G21" fmla="sin G19 7376769"/>
                <a:gd name="G22" fmla="+- G20 10800 0"/>
                <a:gd name="G23" fmla="+- G21 10800 0"/>
                <a:gd name="G24" fmla="+- 10800 0 G20"/>
                <a:gd name="G25" fmla="+- 8325 10800 0"/>
                <a:gd name="G26" fmla="?: G9 G17 G25"/>
                <a:gd name="G27" fmla="?: G9 0 21600"/>
                <a:gd name="G28" fmla="cos 10800 7376769"/>
                <a:gd name="G29" fmla="sin 10800 7376769"/>
                <a:gd name="G30" fmla="sin 8325 7376769"/>
                <a:gd name="G31" fmla="+- G28 10800 0"/>
                <a:gd name="G32" fmla="+- G29 10800 0"/>
                <a:gd name="G33" fmla="+- G30 10800 0"/>
                <a:gd name="G34" fmla="?: G4 0 G31"/>
                <a:gd name="G35" fmla="?: 7376769 G34 0"/>
                <a:gd name="G36" fmla="?: G6 G35 G31"/>
                <a:gd name="G37" fmla="+- 21600 0 G36"/>
                <a:gd name="G38" fmla="?: G4 0 G33"/>
                <a:gd name="G39" fmla="?: 7376769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7131 w 21600"/>
                <a:gd name="T15" fmla="*/ 19631 h 21600"/>
                <a:gd name="T16" fmla="*/ 10800 w 21600"/>
                <a:gd name="T17" fmla="*/ 2475 h 21600"/>
                <a:gd name="T18" fmla="*/ 14469 w 21600"/>
                <a:gd name="T19" fmla="*/ 1963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7606" y="18487"/>
                  </a:moveTo>
                  <a:cubicBezTo>
                    <a:pt x="4499" y="17197"/>
                    <a:pt x="2475" y="14163"/>
                    <a:pt x="2475" y="10800"/>
                  </a:cubicBezTo>
                  <a:cubicBezTo>
                    <a:pt x="2475" y="6202"/>
                    <a:pt x="6202" y="2475"/>
                    <a:pt x="10800" y="2475"/>
                  </a:cubicBezTo>
                  <a:cubicBezTo>
                    <a:pt x="15397" y="2475"/>
                    <a:pt x="19125" y="6202"/>
                    <a:pt x="19125" y="10800"/>
                  </a:cubicBezTo>
                  <a:cubicBezTo>
                    <a:pt x="19125" y="14163"/>
                    <a:pt x="17100" y="17197"/>
                    <a:pt x="13993" y="18487"/>
                  </a:cubicBezTo>
                  <a:lnTo>
                    <a:pt x="14943" y="20773"/>
                  </a:lnTo>
                  <a:cubicBezTo>
                    <a:pt x="18973" y="19099"/>
                    <a:pt x="21600" y="151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64"/>
                    <a:pt x="2626" y="19099"/>
                    <a:pt x="6656" y="20773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8" name="Oval 106"/>
            <p:cNvSpPr>
              <a:spLocks noChangeArrowheads="1"/>
            </p:cNvSpPr>
            <p:nvPr/>
          </p:nvSpPr>
          <p:spPr bwMode="auto">
            <a:xfrm>
              <a:off x="1437" y="1130"/>
              <a:ext cx="690" cy="690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09" name="AutoShape 107"/>
            <p:cNvSpPr>
              <a:spLocks noChangeArrowheads="1"/>
            </p:cNvSpPr>
            <p:nvPr/>
          </p:nvSpPr>
          <p:spPr bwMode="auto">
            <a:xfrm rot="-5400000">
              <a:off x="1372" y="1066"/>
              <a:ext cx="821" cy="8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97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7456" y="18612"/>
                  </a:moveTo>
                  <a:cubicBezTo>
                    <a:pt x="4329" y="17274"/>
                    <a:pt x="2302" y="14200"/>
                    <a:pt x="2302" y="10800"/>
                  </a:cubicBezTo>
                  <a:cubicBezTo>
                    <a:pt x="2302" y="6106"/>
                    <a:pt x="6106" y="2302"/>
                    <a:pt x="10800" y="2302"/>
                  </a:cubicBezTo>
                  <a:cubicBezTo>
                    <a:pt x="15493" y="2302"/>
                    <a:pt x="19298" y="6106"/>
                    <a:pt x="19298" y="10800"/>
                  </a:cubicBezTo>
                  <a:cubicBezTo>
                    <a:pt x="19298" y="14200"/>
                    <a:pt x="17270" y="17274"/>
                    <a:pt x="14143" y="18612"/>
                  </a:cubicBezTo>
                  <a:lnTo>
                    <a:pt x="15049" y="20728"/>
                  </a:lnTo>
                  <a:cubicBezTo>
                    <a:pt x="19023" y="19028"/>
                    <a:pt x="21600" y="15122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5122"/>
                    <a:pt x="2576" y="19028"/>
                    <a:pt x="6550" y="20728"/>
                  </a:cubicBez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10" name="Group 108"/>
            <p:cNvGrpSpPr>
              <a:grpSpLocks/>
            </p:cNvGrpSpPr>
            <p:nvPr/>
          </p:nvGrpSpPr>
          <p:grpSpPr bwMode="auto">
            <a:xfrm>
              <a:off x="1467" y="1175"/>
              <a:ext cx="629" cy="550"/>
              <a:chOff x="2280" y="1569"/>
              <a:chExt cx="638" cy="556"/>
            </a:xfrm>
            <a:grpFill/>
          </p:grpSpPr>
          <p:sp>
            <p:nvSpPr>
              <p:cNvPr id="211" name="Oval 109"/>
              <p:cNvSpPr>
                <a:spLocks noChangeArrowheads="1"/>
              </p:cNvSpPr>
              <p:nvPr/>
            </p:nvSpPr>
            <p:spPr bwMode="auto">
              <a:xfrm>
                <a:off x="2406" y="1570"/>
                <a:ext cx="385" cy="255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2" name="Oval 110"/>
              <p:cNvSpPr>
                <a:spLocks noChangeArrowheads="1"/>
              </p:cNvSpPr>
              <p:nvPr/>
            </p:nvSpPr>
            <p:spPr bwMode="auto">
              <a:xfrm rot="-2388105">
                <a:off x="2282" y="1628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3" name="Oval 111"/>
              <p:cNvSpPr>
                <a:spLocks noChangeArrowheads="1"/>
              </p:cNvSpPr>
              <p:nvPr/>
            </p:nvSpPr>
            <p:spPr bwMode="auto">
              <a:xfrm rot="-2388105" flipH="1" flipV="1">
                <a:off x="2588" y="1991"/>
                <a:ext cx="330" cy="132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215" name="TextBox 214"/>
          <p:cNvSpPr txBox="1"/>
          <p:nvPr/>
        </p:nvSpPr>
        <p:spPr>
          <a:xfrm>
            <a:off x="1763688" y="1268760"/>
            <a:ext cx="2160240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对目标的知晓程度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691680" y="4725144"/>
            <a:ext cx="2160240" cy="461665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资源充足程度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724128" y="1124744"/>
            <a:ext cx="1728192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渴望学习的程度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52120" y="2276872"/>
            <a:ext cx="1728192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愿意接受改变的程度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724128" y="3356992"/>
            <a:ext cx="1728192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对失败的宽容程度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796136" y="4581128"/>
            <a:ext cx="1728192" cy="461665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自主性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80112" y="5589240"/>
            <a:ext cx="2304256" cy="461665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相对员工满意度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691680" y="2420888"/>
            <a:ext cx="2160240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对目标的投入程度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619672" y="3501008"/>
            <a:ext cx="2160240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主动创新支援程度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1763688" y="5589240"/>
            <a:ext cx="2160240" cy="830997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人员配备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技术水平</a:t>
            </a:r>
            <a:endParaRPr lang="en-US" altLang="ko-KR" sz="2400" b="1" dirty="0" smtClean="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108520" y="188640"/>
            <a:ext cx="91450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3600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案例：</a:t>
            </a:r>
            <a:endParaRPr lang="en-US" altLang="zh-CN" sz="3600" dirty="0" smtClean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zh-CN" sz="3600" b="1" dirty="0" smtClean="0">
                <a:solidFill>
                  <a:srgbClr val="B61A89"/>
                </a:solidFill>
                <a:latin typeface="华文琥珀" pitchFamily="2" charset="-122"/>
                <a:ea typeface="华文琥珀" pitchFamily="2" charset="-122"/>
              </a:rPr>
              <a:t>多芬真女人：联合利华重新定义美丽</a:t>
            </a:r>
            <a:endParaRPr lang="zh-CN" altLang="zh-CN" sz="3600" dirty="0" smtClean="0">
              <a:solidFill>
                <a:srgbClr val="B61A89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3789040"/>
            <a:ext cx="83529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 </a:t>
            </a:r>
            <a:r>
              <a:rPr lang="zh-CN" altLang="en-US" sz="36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思考题：</a:t>
            </a:r>
            <a:endParaRPr lang="en-US" altLang="zh-CN" sz="3600" b="1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rgbClr val="B61A89"/>
                </a:solidFill>
              </a:rPr>
              <a:t>1. </a:t>
            </a:r>
            <a:r>
              <a:rPr lang="zh-CN" altLang="zh-CN" sz="2800" dirty="0" smtClean="0">
                <a:solidFill>
                  <a:srgbClr val="B61A89"/>
                </a:solidFill>
              </a:rPr>
              <a:t>心理因素如何影响消费者的购买行为？ </a:t>
            </a:r>
          </a:p>
          <a:p>
            <a:r>
              <a:rPr lang="en-US" altLang="zh-CN" sz="2800" dirty="0" smtClean="0">
                <a:solidFill>
                  <a:srgbClr val="B61A89"/>
                </a:solidFill>
              </a:rPr>
              <a:t>2. </a:t>
            </a:r>
            <a:r>
              <a:rPr lang="zh-CN" altLang="zh-CN" sz="2800" dirty="0" smtClean="0">
                <a:solidFill>
                  <a:srgbClr val="B61A89"/>
                </a:solidFill>
              </a:rPr>
              <a:t>女性在购买护理用品时有哪些共同的心理特征？</a:t>
            </a:r>
            <a:endParaRPr lang="en-US" altLang="zh-CN" sz="2800" dirty="0" smtClean="0">
              <a:solidFill>
                <a:srgbClr val="B61A89"/>
              </a:solidFill>
            </a:endParaRPr>
          </a:p>
          <a:p>
            <a:r>
              <a:rPr lang="en-US" altLang="zh-CN" sz="2800" dirty="0" smtClean="0">
                <a:solidFill>
                  <a:srgbClr val="B61A89"/>
                </a:solidFill>
              </a:rPr>
              <a:t>    </a:t>
            </a:r>
            <a:r>
              <a:rPr lang="zh-CN" altLang="zh-CN" sz="2800" dirty="0" smtClean="0">
                <a:solidFill>
                  <a:srgbClr val="B61A89"/>
                </a:solidFill>
              </a:rPr>
              <a:t>请结合本案例进行分析。</a:t>
            </a:r>
          </a:p>
          <a:p>
            <a:r>
              <a:rPr lang="en-US" altLang="zh-CN" sz="2800" dirty="0" smtClean="0">
                <a:solidFill>
                  <a:srgbClr val="B61A89"/>
                </a:solidFill>
              </a:rPr>
              <a:t>3. </a:t>
            </a:r>
            <a:r>
              <a:rPr lang="zh-CN" altLang="zh-CN" sz="2800" dirty="0" smtClean="0">
                <a:solidFill>
                  <a:srgbClr val="B61A89"/>
                </a:solidFill>
              </a:rPr>
              <a:t>品牌的广告定位在引导消费者行为的过程中有何</a:t>
            </a:r>
            <a:endParaRPr lang="en-US" altLang="zh-CN" sz="2800" dirty="0" smtClean="0">
              <a:solidFill>
                <a:srgbClr val="B61A89"/>
              </a:solidFill>
            </a:endParaRPr>
          </a:p>
          <a:p>
            <a:r>
              <a:rPr lang="en-US" altLang="zh-CN" sz="2800" dirty="0" smtClean="0">
                <a:solidFill>
                  <a:srgbClr val="B61A89"/>
                </a:solidFill>
              </a:rPr>
              <a:t>    </a:t>
            </a:r>
            <a:r>
              <a:rPr lang="zh-CN" altLang="zh-CN" sz="2800" dirty="0" smtClean="0">
                <a:solidFill>
                  <a:srgbClr val="B61A89"/>
                </a:solidFill>
              </a:rPr>
              <a:t>作用？请结合本案例进行分析。</a:t>
            </a:r>
            <a:endParaRPr lang="zh-CN" altLang="en-US" sz="2800" dirty="0">
              <a:solidFill>
                <a:srgbClr val="B61A89"/>
              </a:solidFill>
            </a:endParaRPr>
          </a:p>
        </p:txBody>
      </p:sp>
      <p:pic>
        <p:nvPicPr>
          <p:cNvPr id="1026" name="Picture 2" descr="F:\360云盘\_教学\2014备课\_营销管理_研究生\《营销管理》1-5\资料\多芬真女人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484784"/>
            <a:ext cx="4255396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1016" y="0"/>
            <a:ext cx="91450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3600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案例：</a:t>
            </a:r>
            <a:endParaRPr lang="en-US" altLang="zh-CN" sz="3600" dirty="0" smtClean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品牌</a:t>
            </a:r>
            <a:r>
              <a:rPr lang="zh-CN" altLang="en-US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是怎样炼成的？</a:t>
            </a:r>
            <a:r>
              <a:rPr lang="en-US" altLang="zh-CN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——</a:t>
            </a:r>
            <a:r>
              <a:rPr lang="zh-CN" altLang="en-US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万宝路</a:t>
            </a:r>
            <a:endParaRPr lang="zh-CN" altLang="zh-CN" sz="3600" b="1" dirty="0" smtClean="0">
              <a:solidFill>
                <a:srgbClr val="C0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3786190"/>
            <a:ext cx="8676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 </a:t>
            </a:r>
            <a:r>
              <a:rPr lang="zh-CN" altLang="en-US" sz="36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思考题：</a:t>
            </a:r>
            <a:endParaRPr lang="en-US" altLang="zh-CN" sz="3600" b="1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万宝路当初为什么会失败？它又是如何取得最后的成 功的？请利用消费者购买行为理论谈谈你的看法。</a:t>
            </a:r>
          </a:p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根据本案例分析品牌与消费者之间的关系。</a:t>
            </a:r>
            <a:endParaRPr lang="zh-CN" altLang="zh-CN" sz="28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428736"/>
            <a:ext cx="2786082" cy="205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1428736"/>
            <a:ext cx="2892570" cy="206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1428736"/>
            <a:ext cx="2414594" cy="20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1016" y="0"/>
            <a:ext cx="91450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3600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案例：</a:t>
            </a:r>
            <a:endParaRPr lang="en-US" altLang="zh-CN" sz="3600" dirty="0" smtClean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新可口可乐</a:t>
            </a:r>
            <a:r>
              <a:rPr lang="zh-CN" altLang="zh-CN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：</a:t>
            </a:r>
            <a:r>
              <a:rPr lang="zh-CN" altLang="en-US" sz="3600" b="1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出师不利因何在？</a:t>
            </a:r>
            <a:endParaRPr lang="zh-CN" altLang="zh-CN" sz="3600" dirty="0" smtClean="0">
              <a:solidFill>
                <a:srgbClr val="C0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3789040"/>
            <a:ext cx="8676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 </a:t>
            </a:r>
            <a:r>
              <a:rPr lang="zh-CN" altLang="en-US" sz="3600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思考题：</a:t>
            </a:r>
            <a:endParaRPr lang="en-US" altLang="zh-CN" sz="3600" b="1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pPr marL="514350" indent="-514350">
              <a:buAutoNum type="arabicPeriod"/>
            </a:pPr>
            <a:r>
              <a:rPr lang="zh-CN" altLang="zh-CN" sz="2800" dirty="0" smtClean="0"/>
              <a:t>企业管理者应当如何把握市场调研与营销决策之间</a:t>
            </a:r>
            <a:endParaRPr lang="en-US" altLang="zh-CN" sz="2800" dirty="0" smtClean="0"/>
          </a:p>
          <a:p>
            <a:pPr marL="514350" indent="-514350"/>
            <a:r>
              <a:rPr lang="en-US" altLang="zh-CN" sz="2800" dirty="0" smtClean="0"/>
              <a:t>     </a:t>
            </a:r>
            <a:r>
              <a:rPr lang="zh-CN" altLang="zh-CN" sz="2800" dirty="0" smtClean="0"/>
              <a:t>的关系？</a:t>
            </a:r>
          </a:p>
          <a:p>
            <a:r>
              <a:rPr lang="en-US" altLang="zh-CN" sz="2800" dirty="0" smtClean="0"/>
              <a:t>2. </a:t>
            </a:r>
            <a:r>
              <a:rPr lang="zh-CN" altLang="zh-CN" sz="2800" dirty="0" smtClean="0"/>
              <a:t>请分析可口可乐公司用“新可乐”取代“老可乐”</a:t>
            </a:r>
            <a:endParaRPr lang="en-US" altLang="zh-CN" sz="2800" dirty="0" smtClean="0"/>
          </a:p>
          <a:p>
            <a:r>
              <a:rPr lang="en-US" altLang="zh-CN" sz="2800" dirty="0" smtClean="0"/>
              <a:t>     </a:t>
            </a:r>
            <a:r>
              <a:rPr lang="zh-CN" altLang="zh-CN" sz="2800" dirty="0" smtClean="0"/>
              <a:t>行动失败的主要原因。</a:t>
            </a:r>
          </a:p>
          <a:p>
            <a:r>
              <a:rPr lang="en-US" altLang="zh-CN" sz="2800" dirty="0" smtClean="0"/>
              <a:t>3</a:t>
            </a:r>
            <a:r>
              <a:rPr lang="zh-CN" altLang="zh-CN" sz="2800" dirty="0" smtClean="0"/>
              <a:t>．谈谈这个案例对其他企业的启示。</a:t>
            </a:r>
            <a:endParaRPr lang="zh-CN" altLang="zh-CN" sz="2800" dirty="0"/>
          </a:p>
        </p:txBody>
      </p:sp>
      <p:pic>
        <p:nvPicPr>
          <p:cNvPr id="5" name="Picture 2" descr="F:\360云盘\_教学\2014备课\_营销管理_研究生\简明版本\MarketingManagement\案例\4\图片\可口可乐：失败的新配方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2790825" cy="2095500"/>
          </a:xfrm>
          <a:prstGeom prst="rect">
            <a:avLst/>
          </a:prstGeom>
          <a:noFill/>
        </p:spPr>
      </p:pic>
      <p:pic>
        <p:nvPicPr>
          <p:cNvPr id="1027" name="Picture 3" descr="F:\360云盘\_教学\2014备课\_营销管理_研究生\简明版本\MarketingManagement\案例\4\图片\可口可乐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268760"/>
            <a:ext cx="2358777" cy="2568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页脚占位符 2"/>
          <p:cNvSpPr txBox="1">
            <a:spLocks noGrp="1" noChangeArrowheads="1"/>
          </p:cNvSpPr>
          <p:nvPr/>
        </p:nvSpPr>
        <p:spPr bwMode="auto">
          <a:xfrm>
            <a:off x="7046913" y="63817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   </a:t>
            </a:r>
          </a:p>
          <a:p>
            <a:r>
              <a:rPr lang="en-US" altLang="zh-CN"/>
              <a:t>  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39552" y="1772816"/>
            <a:ext cx="2509664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 dirty="0" smtClean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外部因素</a:t>
            </a:r>
            <a:endParaRPr lang="en-US" altLang="zh-CN" sz="2400" b="1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03275" y="2430463"/>
            <a:ext cx="2043113" cy="576262"/>
          </a:xfrm>
          <a:prstGeom prst="cube">
            <a:avLst>
              <a:gd name="adj" fmla="val 2433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3200" dirty="0" smtClean="0">
                <a:solidFill>
                  <a:schemeClr val="bg1"/>
                </a:solidFill>
              </a:rPr>
              <a:t>经济因素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803275" y="3125788"/>
            <a:ext cx="2043113" cy="576262"/>
          </a:xfrm>
          <a:prstGeom prst="cube">
            <a:avLst>
              <a:gd name="adj" fmla="val 2433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3200" dirty="0" smtClean="0">
                <a:solidFill>
                  <a:schemeClr val="bg1"/>
                </a:solidFill>
              </a:rPr>
              <a:t>政治因素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03275" y="3833813"/>
            <a:ext cx="2043113" cy="576262"/>
          </a:xfrm>
          <a:prstGeom prst="cube">
            <a:avLst>
              <a:gd name="adj" fmla="val 2433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3200" dirty="0" smtClean="0">
                <a:solidFill>
                  <a:schemeClr val="bg1"/>
                </a:solidFill>
              </a:rPr>
              <a:t>文化因素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584575" y="1719263"/>
            <a:ext cx="2114550" cy="4456112"/>
            <a:chOff x="0" y="0"/>
            <a:chExt cx="1332" cy="2807"/>
          </a:xfrm>
        </p:grpSpPr>
        <p:pic>
          <p:nvPicPr>
            <p:cNvPr id="14" name="AutoShape 1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332" cy="2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 rot="5400000">
              <a:off x="-646" y="827"/>
              <a:ext cx="2621" cy="1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4355976" y="2420888"/>
            <a:ext cx="40615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3600" dirty="0" smtClean="0">
                <a:solidFill>
                  <a:srgbClr val="1C1C1C"/>
                </a:solidFill>
              </a:rPr>
              <a:t>消费者行为</a:t>
            </a:r>
            <a:endParaRPr lang="en-US" altLang="zh-CN" sz="3600" dirty="0">
              <a:solidFill>
                <a:srgbClr val="1C1C1C"/>
              </a:solidFill>
            </a:endParaRP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800100" y="4524375"/>
            <a:ext cx="2043113" cy="576263"/>
          </a:xfrm>
          <a:prstGeom prst="cube">
            <a:avLst>
              <a:gd name="adj" fmla="val 2433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3200" dirty="0" smtClean="0">
                <a:solidFill>
                  <a:schemeClr val="bg1"/>
                </a:solidFill>
              </a:rPr>
              <a:t>技术因素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85813" y="5248275"/>
            <a:ext cx="2043112" cy="576263"/>
          </a:xfrm>
          <a:prstGeom prst="cube">
            <a:avLst>
              <a:gd name="adj" fmla="val 2433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3200" dirty="0" smtClean="0">
                <a:solidFill>
                  <a:schemeClr val="bg1"/>
                </a:solidFill>
              </a:rPr>
              <a:t>营销刺激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6491288" y="2397125"/>
            <a:ext cx="2043112" cy="576263"/>
          </a:xfrm>
          <a:prstGeom prst="cube">
            <a:avLst>
              <a:gd name="adj" fmla="val 243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000" dirty="0" smtClean="0"/>
              <a:t>年龄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性别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生周</a:t>
            </a:r>
            <a:endParaRPr lang="en-US" altLang="zh-CN" sz="2000" dirty="0"/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6491288" y="3092450"/>
            <a:ext cx="2043112" cy="576263"/>
          </a:xfrm>
          <a:prstGeom prst="cube">
            <a:avLst>
              <a:gd name="adj" fmla="val 243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000" dirty="0" smtClean="0"/>
              <a:t>教育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职业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收入</a:t>
            </a:r>
            <a:endParaRPr lang="en-US" altLang="zh-CN" sz="2000" dirty="0" smtClean="0"/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6491288" y="3800475"/>
            <a:ext cx="2043112" cy="576263"/>
          </a:xfrm>
          <a:prstGeom prst="cube">
            <a:avLst>
              <a:gd name="adj" fmla="val 243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000" dirty="0" smtClean="0"/>
              <a:t>价值观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自我概念</a:t>
            </a:r>
            <a:endParaRPr lang="en-US" altLang="zh-CN" sz="2000" dirty="0" smtClean="0"/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6488113" y="4491038"/>
            <a:ext cx="2043112" cy="576262"/>
          </a:xfrm>
          <a:prstGeom prst="cube">
            <a:avLst>
              <a:gd name="adj" fmla="val 243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000" dirty="0" smtClean="0"/>
              <a:t>生活方式</a:t>
            </a:r>
            <a:endParaRPr lang="en-US" altLang="zh-CN" sz="2000" dirty="0" smtClean="0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6473825" y="5214938"/>
            <a:ext cx="2043113" cy="576262"/>
          </a:xfrm>
          <a:prstGeom prst="cube">
            <a:avLst>
              <a:gd name="adj" fmla="val 243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000" dirty="0" smtClean="0"/>
              <a:t>心理因素</a:t>
            </a:r>
            <a:endParaRPr lang="en-US" altLang="zh-CN" sz="2000" dirty="0" smtClean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6228184" y="1844824"/>
            <a:ext cx="2509664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 dirty="0" smtClean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内部因素</a:t>
            </a:r>
            <a:endParaRPr lang="en-US" altLang="zh-CN" sz="2400" b="1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2843808" y="2708920"/>
            <a:ext cx="717500" cy="115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2843808" y="3429000"/>
            <a:ext cx="717500" cy="115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843808" y="4077072"/>
            <a:ext cx="717500" cy="115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843808" y="4725144"/>
            <a:ext cx="717500" cy="115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2843808" y="5517232"/>
            <a:ext cx="717500" cy="115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9" idx="2"/>
          </p:cNvCxnSpPr>
          <p:nvPr/>
        </p:nvCxnSpPr>
        <p:spPr>
          <a:xfrm flipH="1">
            <a:off x="5652120" y="2755382"/>
            <a:ext cx="839168" cy="255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5652120" y="3429000"/>
            <a:ext cx="839168" cy="255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5652120" y="4149080"/>
            <a:ext cx="839168" cy="255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5652120" y="4869160"/>
            <a:ext cx="839168" cy="255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5652120" y="5517232"/>
            <a:ext cx="839168" cy="2554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914400" y="274638"/>
            <a:ext cx="7924800" cy="94456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0070C0"/>
                </a:solidFill>
                <a:effectLst>
                  <a:reflection blurRad="12700" stA="48000" endA="300" endPos="55000" dir="5400000" sy="-90000" algn="bl" rotWithShape="0"/>
                </a:effectLst>
                <a:latin typeface="华文琥珀" pitchFamily="2" charset="-122"/>
                <a:ea typeface="华文琥珀" pitchFamily="2" charset="-122"/>
                <a:cs typeface="+mj-cs"/>
              </a:rPr>
              <a:t>影响消费者行为的因素</a:t>
            </a:r>
            <a:endParaRPr kumimoji="0" lang="en-US" altLang="zh-CN" sz="3600" b="0" i="0" u="none" strike="noStrike" kern="1200" cap="all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华文琥珀" pitchFamily="2" charset="-122"/>
              <a:ea typeface="华文琥珀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14400" y="274638"/>
            <a:ext cx="7924800" cy="94456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华文琥珀" pitchFamily="2" charset="-122"/>
                <a:ea typeface="华文琥珀" pitchFamily="2" charset="-122"/>
                <a:cs typeface="+mj-cs"/>
              </a:rPr>
              <a:t>消费者购买行为模型</a:t>
            </a:r>
            <a:endParaRPr kumimoji="0" lang="en-US" altLang="zh-CN" sz="3600" b="0" i="0" u="none" strike="noStrike" kern="1200" cap="all" spc="0" normalizeH="0" baseline="0" noProof="0" dirty="0" smtClean="0">
              <a:ln>
                <a:noFill/>
              </a:ln>
              <a:solidFill>
                <a:srgbClr val="00B0F0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华文琥珀" pitchFamily="2" charset="-122"/>
              <a:ea typeface="华文琥珀" pitchFamily="2" charset="-122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284" y="1995190"/>
            <a:ext cx="807561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000" t="54688" r="21875" b="13281"/>
          <a:stretch>
            <a:fillRect/>
          </a:stretch>
        </p:blipFill>
        <p:spPr bwMode="auto">
          <a:xfrm>
            <a:off x="827584" y="1988840"/>
            <a:ext cx="7776864" cy="335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970584" y="5424190"/>
            <a:ext cx="464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dirty="0">
                <a:ea typeface="宋体" charset="-122"/>
              </a:rPr>
              <a:t>科特勒模型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行为动机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81000" y="1524000"/>
            <a:ext cx="2362200" cy="41148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CC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 dirty="0" smtClean="0">
                <a:latin typeface="Arial" charset="0"/>
                <a:ea typeface="宋体" charset="-122"/>
              </a:rPr>
              <a:t>弗洛伊德</a:t>
            </a:r>
            <a:endParaRPr lang="en-US" altLang="zh-CN" sz="2800" b="1" dirty="0" smtClean="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b="1" dirty="0" smtClean="0">
                <a:latin typeface="Arial" charset="0"/>
                <a:ea typeface="宋体" charset="-122"/>
              </a:rPr>
              <a:t>理论</a:t>
            </a:r>
          </a:p>
          <a:p>
            <a:pPr algn="ctr">
              <a:defRPr/>
            </a:pPr>
            <a:endParaRPr lang="zh-CN" altLang="en-US" sz="2800" dirty="0" smtClean="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dirty="0" smtClean="0">
                <a:latin typeface="Arial" charset="0"/>
                <a:ea typeface="宋体" charset="-122"/>
              </a:rPr>
              <a:t>形成</a:t>
            </a:r>
            <a:r>
              <a:rPr lang="zh-CN" altLang="en-US" sz="2800" dirty="0">
                <a:latin typeface="Arial" charset="0"/>
                <a:ea typeface="宋体" charset="-122"/>
              </a:rPr>
              <a:t>行为的心</a:t>
            </a:r>
            <a:endParaRPr lang="en-US" altLang="zh-CN" sz="2800" dirty="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dirty="0">
                <a:latin typeface="Arial" charset="0"/>
                <a:ea typeface="宋体" charset="-122"/>
              </a:rPr>
              <a:t>理因素大多数</a:t>
            </a:r>
            <a:endParaRPr lang="en-US" altLang="zh-CN" sz="2800" dirty="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dirty="0">
                <a:latin typeface="Arial" charset="0"/>
                <a:ea typeface="宋体" charset="-122"/>
              </a:rPr>
              <a:t>是无意识的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971800" y="1524000"/>
            <a:ext cx="2362200" cy="41148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CC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latin typeface="Arial" charset="0"/>
                <a:ea typeface="宋体" charset="-122"/>
              </a:rPr>
              <a:t>马斯洛的</a:t>
            </a:r>
            <a:endParaRPr lang="en-US" altLang="zh-CN" sz="2800" b="1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b="1">
                <a:latin typeface="Arial" charset="0"/>
                <a:ea typeface="宋体" charset="-122"/>
              </a:rPr>
              <a:t>需求层次</a:t>
            </a:r>
            <a:endParaRPr lang="en-US" altLang="zh-CN" sz="2800" b="1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b="1">
                <a:latin typeface="Arial" charset="0"/>
                <a:ea typeface="宋体" charset="-122"/>
              </a:rPr>
              <a:t>理论</a:t>
            </a:r>
          </a:p>
          <a:p>
            <a:pPr algn="ctr">
              <a:defRPr/>
            </a:pPr>
            <a:endParaRPr lang="zh-CN" altLang="en-US" sz="280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>
                <a:latin typeface="Arial" charset="0"/>
                <a:ea typeface="宋体" charset="-122"/>
              </a:rPr>
              <a:t>行为被最迫切</a:t>
            </a:r>
            <a:endParaRPr lang="en-US" altLang="zh-CN" sz="280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>
                <a:latin typeface="Arial" charset="0"/>
                <a:ea typeface="宋体" charset="-122"/>
              </a:rPr>
              <a:t>的、未满足的</a:t>
            </a:r>
            <a:endParaRPr lang="en-US" altLang="zh-CN" sz="280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>
                <a:latin typeface="Arial" charset="0"/>
                <a:ea typeface="宋体" charset="-122"/>
              </a:rPr>
              <a:t>需求所驱动</a:t>
            </a:r>
          </a:p>
          <a:p>
            <a:pPr algn="ctr">
              <a:defRPr/>
            </a:pPr>
            <a:endParaRPr lang="en-US" altLang="zh-CN" sz="2800">
              <a:latin typeface="Arial" charset="0"/>
              <a:ea typeface="宋体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38800" y="1524000"/>
            <a:ext cx="2362200" cy="41148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CC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b="1">
                <a:latin typeface="Arial" charset="0"/>
                <a:ea typeface="宋体" charset="-122"/>
              </a:rPr>
              <a:t>赫兹伯格的</a:t>
            </a:r>
            <a:endParaRPr lang="en-US" altLang="zh-CN" sz="2800" b="1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 b="1">
                <a:latin typeface="Arial" charset="0"/>
                <a:ea typeface="宋体" charset="-122"/>
              </a:rPr>
              <a:t>双因素理论</a:t>
            </a:r>
          </a:p>
          <a:p>
            <a:pPr algn="ctr">
              <a:defRPr/>
            </a:pPr>
            <a:endParaRPr lang="zh-CN" altLang="en-US" sz="2800" b="1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>
                <a:latin typeface="Arial" charset="0"/>
                <a:ea typeface="宋体" charset="-122"/>
              </a:rPr>
              <a:t>行为被激励</a:t>
            </a:r>
            <a:endParaRPr lang="en-US" altLang="zh-CN" sz="280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>
                <a:latin typeface="Arial" charset="0"/>
                <a:ea typeface="宋体" charset="-122"/>
              </a:rPr>
              <a:t>因素和保健因</a:t>
            </a:r>
            <a:endParaRPr lang="en-US" altLang="zh-CN" sz="2800">
              <a:latin typeface="Arial" charset="0"/>
              <a:ea typeface="宋体" charset="-122"/>
            </a:endParaRPr>
          </a:p>
          <a:p>
            <a:pPr algn="ctr">
              <a:defRPr/>
            </a:pPr>
            <a:r>
              <a:rPr lang="zh-CN" altLang="en-US" sz="2800">
                <a:latin typeface="Arial" charset="0"/>
                <a:ea typeface="宋体" charset="-122"/>
              </a:rPr>
              <a:t>素所驱动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马斯洛的需求层次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340768"/>
            <a:ext cx="4649788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13750" t="42188" r="45625" b="14063"/>
          <a:stretch>
            <a:fillRect/>
          </a:stretch>
        </p:blipFill>
        <p:spPr bwMode="auto">
          <a:xfrm>
            <a:off x="1475656" y="1268760"/>
            <a:ext cx="5241032" cy="448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2000" y="274638"/>
            <a:ext cx="7696200" cy="1143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600" cap="all" dirty="0" smtClean="0">
                <a:solidFill>
                  <a:srgbClr val="00B0F0"/>
                </a:solidFill>
                <a:effectLst>
                  <a:reflection blurRad="12700" stA="48000" endA="300" endPos="55000" dir="5400000" sy="-90000" algn="bl" rotWithShape="0"/>
                </a:effectLst>
                <a:latin typeface="黑体" pitchFamily="49" charset="-122"/>
                <a:ea typeface="黑体" pitchFamily="49" charset="-122"/>
                <a:cs typeface="+mj-cs"/>
              </a:rPr>
              <a:t>认知</a:t>
            </a:r>
          </a:p>
        </p:txBody>
      </p:sp>
      <p:sp>
        <p:nvSpPr>
          <p:cNvPr id="4" name="Rectangle 8"/>
          <p:cNvSpPr txBox="1">
            <a:spLocks noChangeArrowheads="1"/>
          </p:cNvSpPr>
          <p:nvPr/>
        </p:nvSpPr>
        <p:spPr>
          <a:xfrm>
            <a:off x="533400" y="1600200"/>
            <a:ext cx="79248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选择性注意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选择性扭曲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选择性保留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潜意识认知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734</TotalTime>
  <Words>1449</Words>
  <Application>Microsoft Office PowerPoint</Application>
  <PresentationFormat>全屏显示(4:3)</PresentationFormat>
  <Paragraphs>393</Paragraphs>
  <Slides>49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跋涉</vt:lpstr>
      <vt:lpstr>第4讲  市场购买者行为与营销调研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关于营销调研过程</vt:lpstr>
      <vt:lpstr>调研什么：界定问题、方案和内容</vt:lpstr>
      <vt:lpstr>怎样调研：编制调研计划</vt:lpstr>
      <vt:lpstr>怎样调研：编制调研计划（续）</vt:lpstr>
      <vt:lpstr>幻灯片 40</vt:lpstr>
      <vt:lpstr>收集调研数据</vt:lpstr>
      <vt:lpstr>分析调研数据</vt:lpstr>
      <vt:lpstr>调研成果的展示传播与应用</vt:lpstr>
      <vt:lpstr>幻灯片 44</vt:lpstr>
      <vt:lpstr>幻灯片 45</vt:lpstr>
      <vt:lpstr>幻灯片 46</vt:lpstr>
      <vt:lpstr>幻灯片 47</vt:lpstr>
      <vt:lpstr>幻灯片 48</vt:lpstr>
      <vt:lpstr>幻灯片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《营销管理》 第4章 营销调研</dc:title>
  <dc:creator>admin</dc:creator>
  <cp:lastModifiedBy>zeng</cp:lastModifiedBy>
  <cp:revision>77</cp:revision>
  <dcterms:created xsi:type="dcterms:W3CDTF">2013-02-19T02:28:44Z</dcterms:created>
  <dcterms:modified xsi:type="dcterms:W3CDTF">2019-09-08T09:53:58Z</dcterms:modified>
</cp:coreProperties>
</file>